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8" r:id="rId4"/>
    <p:sldId id="262" r:id="rId5"/>
    <p:sldId id="259" r:id="rId6"/>
    <p:sldId id="276" r:id="rId7"/>
    <p:sldId id="265" r:id="rId8"/>
    <p:sldId id="264" r:id="rId9"/>
    <p:sldId id="268" r:id="rId10"/>
    <p:sldId id="270" r:id="rId11"/>
    <p:sldId id="266" r:id="rId12"/>
    <p:sldId id="269" r:id="rId13"/>
    <p:sldId id="271" r:id="rId14"/>
    <p:sldId id="272" r:id="rId15"/>
    <p:sldId id="277" r:id="rId16"/>
    <p:sldId id="275" r:id="rId17"/>
    <p:sldId id="285" r:id="rId18"/>
    <p:sldId id="286" r:id="rId19"/>
    <p:sldId id="288" r:id="rId20"/>
    <p:sldId id="287" r:id="rId21"/>
    <p:sldId id="289" r:id="rId22"/>
    <p:sldId id="304" r:id="rId23"/>
    <p:sldId id="273" r:id="rId24"/>
    <p:sldId id="274" r:id="rId25"/>
    <p:sldId id="281" r:id="rId26"/>
    <p:sldId id="292" r:id="rId27"/>
    <p:sldId id="293" r:id="rId28"/>
    <p:sldId id="294" r:id="rId29"/>
    <p:sldId id="295" r:id="rId30"/>
    <p:sldId id="303" r:id="rId31"/>
    <p:sldId id="296" r:id="rId32"/>
    <p:sldId id="297" r:id="rId33"/>
    <p:sldId id="298" r:id="rId34"/>
    <p:sldId id="299" r:id="rId35"/>
    <p:sldId id="302" r:id="rId36"/>
    <p:sldId id="300" r:id="rId37"/>
    <p:sldId id="301" r:id="rId38"/>
    <p:sldId id="291" r:id="rId39"/>
    <p:sldId id="257" r:id="rId40"/>
    <p:sldId id="261" r:id="rId4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B4BE09-9650-4A57-8330-EA2568A8E879}"/>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5E72D268-8C59-40DC-977A-33FFDD29D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B454472-DCCE-4406-8E3D-D412EE44EAD1}"/>
              </a:ext>
            </a:extLst>
          </p:cNvPr>
          <p:cNvSpPr>
            <a:spLocks noGrp="1"/>
          </p:cNvSpPr>
          <p:nvPr>
            <p:ph type="dt" sz="half" idx="10"/>
          </p:nvPr>
        </p:nvSpPr>
        <p:spPr/>
        <p:txBody>
          <a:bodyPr/>
          <a:lstStyle/>
          <a:p>
            <a:fld id="{F38A4718-6C42-4733-A2FA-217D840BCD90}" type="datetimeFigureOut">
              <a:rPr lang="pt-BR" smtClean="0"/>
              <a:t>26/11/2019</a:t>
            </a:fld>
            <a:endParaRPr lang="pt-BR"/>
          </a:p>
        </p:txBody>
      </p:sp>
      <p:sp>
        <p:nvSpPr>
          <p:cNvPr id="5" name="Espaço Reservado para Rodapé 4">
            <a:extLst>
              <a:ext uri="{FF2B5EF4-FFF2-40B4-BE49-F238E27FC236}">
                <a16:creationId xmlns:a16="http://schemas.microsoft.com/office/drawing/2014/main" id="{51ADADD7-3D7A-41D9-8E03-BF619C76C14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0AEA9A2-BC68-4F1B-9E94-39D5BA3B1FC9}"/>
              </a:ext>
            </a:extLst>
          </p:cNvPr>
          <p:cNvSpPr>
            <a:spLocks noGrp="1"/>
          </p:cNvSpPr>
          <p:nvPr>
            <p:ph type="sldNum" sz="quarter" idx="12"/>
          </p:nvPr>
        </p:nvSpPr>
        <p:spPr/>
        <p:txBody>
          <a:bodyPr/>
          <a:lstStyle/>
          <a:p>
            <a:fld id="{5B6AD23B-C728-4B24-AB8A-4971BFE73BD4}" type="slidenum">
              <a:rPr lang="pt-BR" smtClean="0"/>
              <a:t>‹nº›</a:t>
            </a:fld>
            <a:endParaRPr lang="pt-BR"/>
          </a:p>
        </p:txBody>
      </p:sp>
    </p:spTree>
    <p:extLst>
      <p:ext uri="{BB962C8B-B14F-4D97-AF65-F5344CB8AC3E}">
        <p14:creationId xmlns:p14="http://schemas.microsoft.com/office/powerpoint/2010/main" val="646151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0B5F2-0809-4025-87F2-6BDA4369B04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AB799FB-D41E-4FDB-975B-F4D858F3250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3998EDB-4193-4D4A-A09E-53A2B21C5153}"/>
              </a:ext>
            </a:extLst>
          </p:cNvPr>
          <p:cNvSpPr>
            <a:spLocks noGrp="1"/>
          </p:cNvSpPr>
          <p:nvPr>
            <p:ph type="dt" sz="half" idx="10"/>
          </p:nvPr>
        </p:nvSpPr>
        <p:spPr/>
        <p:txBody>
          <a:bodyPr/>
          <a:lstStyle/>
          <a:p>
            <a:fld id="{F38A4718-6C42-4733-A2FA-217D840BCD90}" type="datetimeFigureOut">
              <a:rPr lang="pt-BR" smtClean="0"/>
              <a:t>26/11/2019</a:t>
            </a:fld>
            <a:endParaRPr lang="pt-BR"/>
          </a:p>
        </p:txBody>
      </p:sp>
      <p:sp>
        <p:nvSpPr>
          <p:cNvPr id="5" name="Espaço Reservado para Rodapé 4">
            <a:extLst>
              <a:ext uri="{FF2B5EF4-FFF2-40B4-BE49-F238E27FC236}">
                <a16:creationId xmlns:a16="http://schemas.microsoft.com/office/drawing/2014/main" id="{26C7A31B-5AEA-47DD-BE06-3061C0E74D7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C25F88E-118E-4349-AD03-1FAC0CA0DE34}"/>
              </a:ext>
            </a:extLst>
          </p:cNvPr>
          <p:cNvSpPr>
            <a:spLocks noGrp="1"/>
          </p:cNvSpPr>
          <p:nvPr>
            <p:ph type="sldNum" sz="quarter" idx="12"/>
          </p:nvPr>
        </p:nvSpPr>
        <p:spPr/>
        <p:txBody>
          <a:bodyPr/>
          <a:lstStyle/>
          <a:p>
            <a:fld id="{5B6AD23B-C728-4B24-AB8A-4971BFE73BD4}" type="slidenum">
              <a:rPr lang="pt-BR" smtClean="0"/>
              <a:t>‹nº›</a:t>
            </a:fld>
            <a:endParaRPr lang="pt-BR"/>
          </a:p>
        </p:txBody>
      </p:sp>
    </p:spTree>
    <p:extLst>
      <p:ext uri="{BB962C8B-B14F-4D97-AF65-F5344CB8AC3E}">
        <p14:creationId xmlns:p14="http://schemas.microsoft.com/office/powerpoint/2010/main" val="288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5D3EDEE-63D7-4C3B-A927-3FBF88AE37A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8EDB74D-BBD7-4F4B-9958-209FCA1DAAF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36F00A4-7D85-4484-9AAD-D533BDC275C2}"/>
              </a:ext>
            </a:extLst>
          </p:cNvPr>
          <p:cNvSpPr>
            <a:spLocks noGrp="1"/>
          </p:cNvSpPr>
          <p:nvPr>
            <p:ph type="dt" sz="half" idx="10"/>
          </p:nvPr>
        </p:nvSpPr>
        <p:spPr/>
        <p:txBody>
          <a:bodyPr/>
          <a:lstStyle/>
          <a:p>
            <a:fld id="{F38A4718-6C42-4733-A2FA-217D840BCD90}" type="datetimeFigureOut">
              <a:rPr lang="pt-BR" smtClean="0"/>
              <a:t>26/11/2019</a:t>
            </a:fld>
            <a:endParaRPr lang="pt-BR"/>
          </a:p>
        </p:txBody>
      </p:sp>
      <p:sp>
        <p:nvSpPr>
          <p:cNvPr id="5" name="Espaço Reservado para Rodapé 4">
            <a:extLst>
              <a:ext uri="{FF2B5EF4-FFF2-40B4-BE49-F238E27FC236}">
                <a16:creationId xmlns:a16="http://schemas.microsoft.com/office/drawing/2014/main" id="{EACF7A2D-32F0-482F-8CD7-3B39B983757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91F37EE-FBA8-4A0F-AE8C-CF5C7B391426}"/>
              </a:ext>
            </a:extLst>
          </p:cNvPr>
          <p:cNvSpPr>
            <a:spLocks noGrp="1"/>
          </p:cNvSpPr>
          <p:nvPr>
            <p:ph type="sldNum" sz="quarter" idx="12"/>
          </p:nvPr>
        </p:nvSpPr>
        <p:spPr/>
        <p:txBody>
          <a:bodyPr/>
          <a:lstStyle/>
          <a:p>
            <a:fld id="{5B6AD23B-C728-4B24-AB8A-4971BFE73BD4}" type="slidenum">
              <a:rPr lang="pt-BR" smtClean="0"/>
              <a:t>‹nº›</a:t>
            </a:fld>
            <a:endParaRPr lang="pt-BR"/>
          </a:p>
        </p:txBody>
      </p:sp>
    </p:spTree>
    <p:extLst>
      <p:ext uri="{BB962C8B-B14F-4D97-AF65-F5344CB8AC3E}">
        <p14:creationId xmlns:p14="http://schemas.microsoft.com/office/powerpoint/2010/main" val="1724360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40F3D9-6C11-41CD-8B75-7C6EE73E66C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0CF17A8-AE2C-42C2-AE19-8867669EC6D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D0D906A-300E-4A13-AEC9-82F37AA06527}"/>
              </a:ext>
            </a:extLst>
          </p:cNvPr>
          <p:cNvSpPr>
            <a:spLocks noGrp="1"/>
          </p:cNvSpPr>
          <p:nvPr>
            <p:ph type="dt" sz="half" idx="10"/>
          </p:nvPr>
        </p:nvSpPr>
        <p:spPr/>
        <p:txBody>
          <a:bodyPr/>
          <a:lstStyle/>
          <a:p>
            <a:fld id="{F38A4718-6C42-4733-A2FA-217D840BCD90}" type="datetimeFigureOut">
              <a:rPr lang="pt-BR" smtClean="0"/>
              <a:t>26/11/2019</a:t>
            </a:fld>
            <a:endParaRPr lang="pt-BR"/>
          </a:p>
        </p:txBody>
      </p:sp>
      <p:sp>
        <p:nvSpPr>
          <p:cNvPr id="5" name="Espaço Reservado para Rodapé 4">
            <a:extLst>
              <a:ext uri="{FF2B5EF4-FFF2-40B4-BE49-F238E27FC236}">
                <a16:creationId xmlns:a16="http://schemas.microsoft.com/office/drawing/2014/main" id="{A15E9895-24D8-40E2-872E-4FECF0CAEF2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3554691-05F1-4E53-BA2D-AB741B826BCE}"/>
              </a:ext>
            </a:extLst>
          </p:cNvPr>
          <p:cNvSpPr>
            <a:spLocks noGrp="1"/>
          </p:cNvSpPr>
          <p:nvPr>
            <p:ph type="sldNum" sz="quarter" idx="12"/>
          </p:nvPr>
        </p:nvSpPr>
        <p:spPr/>
        <p:txBody>
          <a:bodyPr/>
          <a:lstStyle/>
          <a:p>
            <a:fld id="{5B6AD23B-C728-4B24-AB8A-4971BFE73BD4}" type="slidenum">
              <a:rPr lang="pt-BR" smtClean="0"/>
              <a:t>‹nº›</a:t>
            </a:fld>
            <a:endParaRPr lang="pt-BR"/>
          </a:p>
        </p:txBody>
      </p:sp>
    </p:spTree>
    <p:extLst>
      <p:ext uri="{BB962C8B-B14F-4D97-AF65-F5344CB8AC3E}">
        <p14:creationId xmlns:p14="http://schemas.microsoft.com/office/powerpoint/2010/main" val="7175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573814-F30B-41FD-B763-4BD491285E92}"/>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849D7D7-4CF1-4BCA-A4D8-F84A617B6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49657BC-C548-4ABF-B3B9-209BE83A4A0F}"/>
              </a:ext>
            </a:extLst>
          </p:cNvPr>
          <p:cNvSpPr>
            <a:spLocks noGrp="1"/>
          </p:cNvSpPr>
          <p:nvPr>
            <p:ph type="dt" sz="half" idx="10"/>
          </p:nvPr>
        </p:nvSpPr>
        <p:spPr/>
        <p:txBody>
          <a:bodyPr/>
          <a:lstStyle/>
          <a:p>
            <a:fld id="{F38A4718-6C42-4733-A2FA-217D840BCD90}" type="datetimeFigureOut">
              <a:rPr lang="pt-BR" smtClean="0"/>
              <a:t>26/11/2019</a:t>
            </a:fld>
            <a:endParaRPr lang="pt-BR"/>
          </a:p>
        </p:txBody>
      </p:sp>
      <p:sp>
        <p:nvSpPr>
          <p:cNvPr id="5" name="Espaço Reservado para Rodapé 4">
            <a:extLst>
              <a:ext uri="{FF2B5EF4-FFF2-40B4-BE49-F238E27FC236}">
                <a16:creationId xmlns:a16="http://schemas.microsoft.com/office/drawing/2014/main" id="{0B82D8EB-8588-434B-AD3D-081E88A8356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6FFB466-6CA0-401F-8FBE-C20A6D610187}"/>
              </a:ext>
            </a:extLst>
          </p:cNvPr>
          <p:cNvSpPr>
            <a:spLocks noGrp="1"/>
          </p:cNvSpPr>
          <p:nvPr>
            <p:ph type="sldNum" sz="quarter" idx="12"/>
          </p:nvPr>
        </p:nvSpPr>
        <p:spPr/>
        <p:txBody>
          <a:bodyPr/>
          <a:lstStyle/>
          <a:p>
            <a:fld id="{5B6AD23B-C728-4B24-AB8A-4971BFE73BD4}" type="slidenum">
              <a:rPr lang="pt-BR" smtClean="0"/>
              <a:t>‹nº›</a:t>
            </a:fld>
            <a:endParaRPr lang="pt-BR"/>
          </a:p>
        </p:txBody>
      </p:sp>
    </p:spTree>
    <p:extLst>
      <p:ext uri="{BB962C8B-B14F-4D97-AF65-F5344CB8AC3E}">
        <p14:creationId xmlns:p14="http://schemas.microsoft.com/office/powerpoint/2010/main" val="48323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AB953B-9891-4EC5-9292-BB27EC32BA6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995D4BC-7D05-45A9-9F06-2D00458A067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A9A646E-EA7F-4FA0-B99E-0EDA2352430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598A6C1-3497-4CA7-9835-E3BBAC8B660F}"/>
              </a:ext>
            </a:extLst>
          </p:cNvPr>
          <p:cNvSpPr>
            <a:spLocks noGrp="1"/>
          </p:cNvSpPr>
          <p:nvPr>
            <p:ph type="dt" sz="half" idx="10"/>
          </p:nvPr>
        </p:nvSpPr>
        <p:spPr/>
        <p:txBody>
          <a:bodyPr/>
          <a:lstStyle/>
          <a:p>
            <a:fld id="{F38A4718-6C42-4733-A2FA-217D840BCD90}" type="datetimeFigureOut">
              <a:rPr lang="pt-BR" smtClean="0"/>
              <a:t>26/11/2019</a:t>
            </a:fld>
            <a:endParaRPr lang="pt-BR"/>
          </a:p>
        </p:txBody>
      </p:sp>
      <p:sp>
        <p:nvSpPr>
          <p:cNvPr id="6" name="Espaço Reservado para Rodapé 5">
            <a:extLst>
              <a:ext uri="{FF2B5EF4-FFF2-40B4-BE49-F238E27FC236}">
                <a16:creationId xmlns:a16="http://schemas.microsoft.com/office/drawing/2014/main" id="{424537A7-0283-46C2-B118-A81B8764068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548B6C0-E8F4-476E-BD5D-48612B9382F0}"/>
              </a:ext>
            </a:extLst>
          </p:cNvPr>
          <p:cNvSpPr>
            <a:spLocks noGrp="1"/>
          </p:cNvSpPr>
          <p:nvPr>
            <p:ph type="sldNum" sz="quarter" idx="12"/>
          </p:nvPr>
        </p:nvSpPr>
        <p:spPr/>
        <p:txBody>
          <a:bodyPr/>
          <a:lstStyle/>
          <a:p>
            <a:fld id="{5B6AD23B-C728-4B24-AB8A-4971BFE73BD4}" type="slidenum">
              <a:rPr lang="pt-BR" smtClean="0"/>
              <a:t>‹nº›</a:t>
            </a:fld>
            <a:endParaRPr lang="pt-BR"/>
          </a:p>
        </p:txBody>
      </p:sp>
    </p:spTree>
    <p:extLst>
      <p:ext uri="{BB962C8B-B14F-4D97-AF65-F5344CB8AC3E}">
        <p14:creationId xmlns:p14="http://schemas.microsoft.com/office/powerpoint/2010/main" val="4227060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7A3B51-9C7F-4590-9640-B78A515681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10F2F68-252D-4EB9-A2D5-01A5F567A6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02E4C0A-B787-48C6-A89D-DB5010297599}"/>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64CE811-C84F-4DBB-B2D4-2169EE6DE6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6CBB925-7C39-4640-9325-BD7DD490B618}"/>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B524670-F273-403E-BF9A-DA53233D0B03}"/>
              </a:ext>
            </a:extLst>
          </p:cNvPr>
          <p:cNvSpPr>
            <a:spLocks noGrp="1"/>
          </p:cNvSpPr>
          <p:nvPr>
            <p:ph type="dt" sz="half" idx="10"/>
          </p:nvPr>
        </p:nvSpPr>
        <p:spPr/>
        <p:txBody>
          <a:bodyPr/>
          <a:lstStyle/>
          <a:p>
            <a:fld id="{F38A4718-6C42-4733-A2FA-217D840BCD90}" type="datetimeFigureOut">
              <a:rPr lang="pt-BR" smtClean="0"/>
              <a:t>26/11/2019</a:t>
            </a:fld>
            <a:endParaRPr lang="pt-BR"/>
          </a:p>
        </p:txBody>
      </p:sp>
      <p:sp>
        <p:nvSpPr>
          <p:cNvPr id="8" name="Espaço Reservado para Rodapé 7">
            <a:extLst>
              <a:ext uri="{FF2B5EF4-FFF2-40B4-BE49-F238E27FC236}">
                <a16:creationId xmlns:a16="http://schemas.microsoft.com/office/drawing/2014/main" id="{15FB758C-B07B-4852-831F-4F9F7CB8395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2F2F4B0-EADA-46CE-9A69-A88A1C3451D1}"/>
              </a:ext>
            </a:extLst>
          </p:cNvPr>
          <p:cNvSpPr>
            <a:spLocks noGrp="1"/>
          </p:cNvSpPr>
          <p:nvPr>
            <p:ph type="sldNum" sz="quarter" idx="12"/>
          </p:nvPr>
        </p:nvSpPr>
        <p:spPr/>
        <p:txBody>
          <a:bodyPr/>
          <a:lstStyle/>
          <a:p>
            <a:fld id="{5B6AD23B-C728-4B24-AB8A-4971BFE73BD4}" type="slidenum">
              <a:rPr lang="pt-BR" smtClean="0"/>
              <a:t>‹nº›</a:t>
            </a:fld>
            <a:endParaRPr lang="pt-BR"/>
          </a:p>
        </p:txBody>
      </p:sp>
    </p:spTree>
    <p:extLst>
      <p:ext uri="{BB962C8B-B14F-4D97-AF65-F5344CB8AC3E}">
        <p14:creationId xmlns:p14="http://schemas.microsoft.com/office/powerpoint/2010/main" val="84620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CDFF3-0365-4247-A4E1-3F783E61CC7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7C4C6D0E-079B-4CE1-BDDA-468295E2C6A7}"/>
              </a:ext>
            </a:extLst>
          </p:cNvPr>
          <p:cNvSpPr>
            <a:spLocks noGrp="1"/>
          </p:cNvSpPr>
          <p:nvPr>
            <p:ph type="dt" sz="half" idx="10"/>
          </p:nvPr>
        </p:nvSpPr>
        <p:spPr/>
        <p:txBody>
          <a:bodyPr/>
          <a:lstStyle/>
          <a:p>
            <a:fld id="{F38A4718-6C42-4733-A2FA-217D840BCD90}" type="datetimeFigureOut">
              <a:rPr lang="pt-BR" smtClean="0"/>
              <a:t>26/11/2019</a:t>
            </a:fld>
            <a:endParaRPr lang="pt-BR"/>
          </a:p>
        </p:txBody>
      </p:sp>
      <p:sp>
        <p:nvSpPr>
          <p:cNvPr id="4" name="Espaço Reservado para Rodapé 3">
            <a:extLst>
              <a:ext uri="{FF2B5EF4-FFF2-40B4-BE49-F238E27FC236}">
                <a16:creationId xmlns:a16="http://schemas.microsoft.com/office/drawing/2014/main" id="{04B8BE61-8481-42A3-97C0-DD8FCDBC4AEC}"/>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F230464-F772-4915-9CDB-5528EF693AC9}"/>
              </a:ext>
            </a:extLst>
          </p:cNvPr>
          <p:cNvSpPr>
            <a:spLocks noGrp="1"/>
          </p:cNvSpPr>
          <p:nvPr>
            <p:ph type="sldNum" sz="quarter" idx="12"/>
          </p:nvPr>
        </p:nvSpPr>
        <p:spPr/>
        <p:txBody>
          <a:bodyPr/>
          <a:lstStyle/>
          <a:p>
            <a:fld id="{5B6AD23B-C728-4B24-AB8A-4971BFE73BD4}" type="slidenum">
              <a:rPr lang="pt-BR" smtClean="0"/>
              <a:t>‹nº›</a:t>
            </a:fld>
            <a:endParaRPr lang="pt-BR"/>
          </a:p>
        </p:txBody>
      </p:sp>
    </p:spTree>
    <p:extLst>
      <p:ext uri="{BB962C8B-B14F-4D97-AF65-F5344CB8AC3E}">
        <p14:creationId xmlns:p14="http://schemas.microsoft.com/office/powerpoint/2010/main" val="1938064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5C31F11-54D3-4E1C-9A40-139ED1D9104B}"/>
              </a:ext>
            </a:extLst>
          </p:cNvPr>
          <p:cNvSpPr>
            <a:spLocks noGrp="1"/>
          </p:cNvSpPr>
          <p:nvPr>
            <p:ph type="dt" sz="half" idx="10"/>
          </p:nvPr>
        </p:nvSpPr>
        <p:spPr/>
        <p:txBody>
          <a:bodyPr/>
          <a:lstStyle/>
          <a:p>
            <a:fld id="{F38A4718-6C42-4733-A2FA-217D840BCD90}" type="datetimeFigureOut">
              <a:rPr lang="pt-BR" smtClean="0"/>
              <a:t>26/11/2019</a:t>
            </a:fld>
            <a:endParaRPr lang="pt-BR"/>
          </a:p>
        </p:txBody>
      </p:sp>
      <p:sp>
        <p:nvSpPr>
          <p:cNvPr id="3" name="Espaço Reservado para Rodapé 2">
            <a:extLst>
              <a:ext uri="{FF2B5EF4-FFF2-40B4-BE49-F238E27FC236}">
                <a16:creationId xmlns:a16="http://schemas.microsoft.com/office/drawing/2014/main" id="{EFE50071-F523-42CA-8A1E-A58190F9EEF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7C07E4D9-CE0A-48F8-BB94-90AEA10C0782}"/>
              </a:ext>
            </a:extLst>
          </p:cNvPr>
          <p:cNvSpPr>
            <a:spLocks noGrp="1"/>
          </p:cNvSpPr>
          <p:nvPr>
            <p:ph type="sldNum" sz="quarter" idx="12"/>
          </p:nvPr>
        </p:nvSpPr>
        <p:spPr/>
        <p:txBody>
          <a:bodyPr/>
          <a:lstStyle/>
          <a:p>
            <a:fld id="{5B6AD23B-C728-4B24-AB8A-4971BFE73BD4}" type="slidenum">
              <a:rPr lang="pt-BR" smtClean="0"/>
              <a:t>‹nº›</a:t>
            </a:fld>
            <a:endParaRPr lang="pt-BR"/>
          </a:p>
        </p:txBody>
      </p:sp>
    </p:spTree>
    <p:extLst>
      <p:ext uri="{BB962C8B-B14F-4D97-AF65-F5344CB8AC3E}">
        <p14:creationId xmlns:p14="http://schemas.microsoft.com/office/powerpoint/2010/main" val="190091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176A61-1120-4E3C-B39B-C6D3AC1D063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D1E142B-A180-4669-AC9E-F14D30947F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5A3F31F-3A0E-49A1-8C1A-4FCFC783A2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CA0370D-2E4E-41D1-AD68-CFAC58CA5A75}"/>
              </a:ext>
            </a:extLst>
          </p:cNvPr>
          <p:cNvSpPr>
            <a:spLocks noGrp="1"/>
          </p:cNvSpPr>
          <p:nvPr>
            <p:ph type="dt" sz="half" idx="10"/>
          </p:nvPr>
        </p:nvSpPr>
        <p:spPr/>
        <p:txBody>
          <a:bodyPr/>
          <a:lstStyle/>
          <a:p>
            <a:fld id="{F38A4718-6C42-4733-A2FA-217D840BCD90}" type="datetimeFigureOut">
              <a:rPr lang="pt-BR" smtClean="0"/>
              <a:t>26/11/2019</a:t>
            </a:fld>
            <a:endParaRPr lang="pt-BR"/>
          </a:p>
        </p:txBody>
      </p:sp>
      <p:sp>
        <p:nvSpPr>
          <p:cNvPr id="6" name="Espaço Reservado para Rodapé 5">
            <a:extLst>
              <a:ext uri="{FF2B5EF4-FFF2-40B4-BE49-F238E27FC236}">
                <a16:creationId xmlns:a16="http://schemas.microsoft.com/office/drawing/2014/main" id="{2F0C95FA-F1AD-4022-9A76-CBA6ECD2F65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1ED3DAE-B87F-491F-8C99-968A1E8C438D}"/>
              </a:ext>
            </a:extLst>
          </p:cNvPr>
          <p:cNvSpPr>
            <a:spLocks noGrp="1"/>
          </p:cNvSpPr>
          <p:nvPr>
            <p:ph type="sldNum" sz="quarter" idx="12"/>
          </p:nvPr>
        </p:nvSpPr>
        <p:spPr/>
        <p:txBody>
          <a:bodyPr/>
          <a:lstStyle/>
          <a:p>
            <a:fld id="{5B6AD23B-C728-4B24-AB8A-4971BFE73BD4}" type="slidenum">
              <a:rPr lang="pt-BR" smtClean="0"/>
              <a:t>‹nº›</a:t>
            </a:fld>
            <a:endParaRPr lang="pt-BR"/>
          </a:p>
        </p:txBody>
      </p:sp>
    </p:spTree>
    <p:extLst>
      <p:ext uri="{BB962C8B-B14F-4D97-AF65-F5344CB8AC3E}">
        <p14:creationId xmlns:p14="http://schemas.microsoft.com/office/powerpoint/2010/main" val="325046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E6D215-49F6-4004-9DC8-15EFB96E18D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53F9146-0F71-4744-92E7-22985323F2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B982F6D-DADD-4D3A-8B82-201E150557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E4D0ABA-CE9C-489F-897A-E30FFE6ED47F}"/>
              </a:ext>
            </a:extLst>
          </p:cNvPr>
          <p:cNvSpPr>
            <a:spLocks noGrp="1"/>
          </p:cNvSpPr>
          <p:nvPr>
            <p:ph type="dt" sz="half" idx="10"/>
          </p:nvPr>
        </p:nvSpPr>
        <p:spPr/>
        <p:txBody>
          <a:bodyPr/>
          <a:lstStyle/>
          <a:p>
            <a:fld id="{F38A4718-6C42-4733-A2FA-217D840BCD90}" type="datetimeFigureOut">
              <a:rPr lang="pt-BR" smtClean="0"/>
              <a:t>26/11/2019</a:t>
            </a:fld>
            <a:endParaRPr lang="pt-BR"/>
          </a:p>
        </p:txBody>
      </p:sp>
      <p:sp>
        <p:nvSpPr>
          <p:cNvPr id="6" name="Espaço Reservado para Rodapé 5">
            <a:extLst>
              <a:ext uri="{FF2B5EF4-FFF2-40B4-BE49-F238E27FC236}">
                <a16:creationId xmlns:a16="http://schemas.microsoft.com/office/drawing/2014/main" id="{BED01DEF-BAE8-4090-9741-4907233EAFB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0E26DC0-3426-4062-904C-9989EB468534}"/>
              </a:ext>
            </a:extLst>
          </p:cNvPr>
          <p:cNvSpPr>
            <a:spLocks noGrp="1"/>
          </p:cNvSpPr>
          <p:nvPr>
            <p:ph type="sldNum" sz="quarter" idx="12"/>
          </p:nvPr>
        </p:nvSpPr>
        <p:spPr/>
        <p:txBody>
          <a:bodyPr/>
          <a:lstStyle/>
          <a:p>
            <a:fld id="{5B6AD23B-C728-4B24-AB8A-4971BFE73BD4}" type="slidenum">
              <a:rPr lang="pt-BR" smtClean="0"/>
              <a:t>‹nº›</a:t>
            </a:fld>
            <a:endParaRPr lang="pt-BR"/>
          </a:p>
        </p:txBody>
      </p:sp>
    </p:spTree>
    <p:extLst>
      <p:ext uri="{BB962C8B-B14F-4D97-AF65-F5344CB8AC3E}">
        <p14:creationId xmlns:p14="http://schemas.microsoft.com/office/powerpoint/2010/main" val="275041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463E059-C7FB-48C0-AB0D-4AE1C3A77A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70CC99E-9901-4FF5-AAB4-1F3953C75D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77172BD-512B-47E5-BE38-6E1376F220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A4718-6C42-4733-A2FA-217D840BCD90}" type="datetimeFigureOut">
              <a:rPr lang="pt-BR" smtClean="0"/>
              <a:t>26/11/2019</a:t>
            </a:fld>
            <a:endParaRPr lang="pt-BR"/>
          </a:p>
        </p:txBody>
      </p:sp>
      <p:sp>
        <p:nvSpPr>
          <p:cNvPr id="5" name="Espaço Reservado para Rodapé 4">
            <a:extLst>
              <a:ext uri="{FF2B5EF4-FFF2-40B4-BE49-F238E27FC236}">
                <a16:creationId xmlns:a16="http://schemas.microsoft.com/office/drawing/2014/main" id="{43A1210D-9B67-4DC7-9CC6-0069778752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0B35375-126A-4019-9F4C-B578811C27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6AD23B-C728-4B24-AB8A-4971BFE73BD4}" type="slidenum">
              <a:rPr lang="pt-BR" smtClean="0"/>
              <a:t>‹nº›</a:t>
            </a:fld>
            <a:endParaRPr lang="pt-BR"/>
          </a:p>
        </p:txBody>
      </p:sp>
    </p:spTree>
    <p:extLst>
      <p:ext uri="{BB962C8B-B14F-4D97-AF65-F5344CB8AC3E}">
        <p14:creationId xmlns:p14="http://schemas.microsoft.com/office/powerpoint/2010/main" val="1943944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video" Target="https://www.youtube.com/embed/WSZgzRTY0Mw?feature=oembed" TargetMode="External"/><Relationship Id="rId5" Type="http://schemas.openxmlformats.org/officeDocument/2006/relationships/image" Target="../media/image42.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330E60-2C16-44F8-8D13-56D39EE82CD9}"/>
              </a:ext>
            </a:extLst>
          </p:cNvPr>
          <p:cNvSpPr>
            <a:spLocks noGrp="1"/>
          </p:cNvSpPr>
          <p:nvPr>
            <p:ph type="ctrTitle"/>
          </p:nvPr>
        </p:nvSpPr>
        <p:spPr>
          <a:xfrm>
            <a:off x="6096000" y="1635218"/>
            <a:ext cx="5836356" cy="1401448"/>
          </a:xfrm>
        </p:spPr>
        <p:txBody>
          <a:bodyPr anchor="t">
            <a:normAutofit fontScale="90000"/>
          </a:bodyPr>
          <a:lstStyle/>
          <a:p>
            <a:r>
              <a:rPr lang="pt-BR" sz="4000" b="1" dirty="0">
                <a:solidFill>
                  <a:srgbClr val="000000"/>
                </a:solidFill>
                <a:latin typeface="Arial" panose="020B0604020202020204" pitchFamily="34" charset="0"/>
                <a:cs typeface="Arial" panose="020B0604020202020204" pitchFamily="34" charset="0"/>
              </a:rPr>
              <a:t>SEGMENTO TORÁCICO</a:t>
            </a:r>
            <a:br>
              <a:rPr lang="pt-BR" sz="4000" b="1" dirty="0">
                <a:solidFill>
                  <a:srgbClr val="000000"/>
                </a:solidFill>
                <a:latin typeface="Arial" panose="020B0604020202020204" pitchFamily="34" charset="0"/>
                <a:cs typeface="Arial" panose="020B0604020202020204" pitchFamily="34" charset="0"/>
              </a:rPr>
            </a:br>
            <a:br>
              <a:rPr lang="pt-BR" sz="4000" b="1" dirty="0">
                <a:solidFill>
                  <a:srgbClr val="000000"/>
                </a:solidFill>
                <a:latin typeface="Arial" panose="020B0604020202020204" pitchFamily="34" charset="0"/>
                <a:cs typeface="Arial" panose="020B0604020202020204" pitchFamily="34" charset="0"/>
              </a:rPr>
            </a:br>
            <a:r>
              <a:rPr lang="pt-BR" sz="4000" b="1" dirty="0">
                <a:solidFill>
                  <a:srgbClr val="000000"/>
                </a:solidFill>
                <a:latin typeface="Arial" panose="020B0604020202020204" pitchFamily="34" charset="0"/>
                <a:cs typeface="Arial" panose="020B0604020202020204" pitchFamily="34" charset="0"/>
              </a:rPr>
              <a:t> </a:t>
            </a:r>
            <a:br>
              <a:rPr lang="pt-BR" sz="3700" dirty="0">
                <a:solidFill>
                  <a:srgbClr val="000000"/>
                </a:solidFill>
                <a:latin typeface="Arial" panose="020B0604020202020204" pitchFamily="34" charset="0"/>
                <a:cs typeface="Arial" panose="020B0604020202020204" pitchFamily="34" charset="0"/>
              </a:rPr>
            </a:br>
            <a:br>
              <a:rPr lang="pt-BR" sz="4000" dirty="0">
                <a:solidFill>
                  <a:srgbClr val="000000"/>
                </a:solidFill>
                <a:latin typeface="Arial" panose="020B0604020202020204" pitchFamily="34" charset="0"/>
                <a:cs typeface="Arial" panose="020B0604020202020204" pitchFamily="34" charset="0"/>
              </a:rPr>
            </a:br>
            <a:endParaRPr lang="pt-BR" sz="3700" dirty="0">
              <a:solidFill>
                <a:srgbClr val="000000"/>
              </a:solidFill>
            </a:endParaRPr>
          </a:p>
        </p:txBody>
      </p:sp>
      <p:sp>
        <p:nvSpPr>
          <p:cNvPr id="3" name="Subtítulo 2">
            <a:extLst>
              <a:ext uri="{FF2B5EF4-FFF2-40B4-BE49-F238E27FC236}">
                <a16:creationId xmlns:a16="http://schemas.microsoft.com/office/drawing/2014/main" id="{5F02F870-6CCB-4E50-9F9C-89E744093746}"/>
              </a:ext>
            </a:extLst>
          </p:cNvPr>
          <p:cNvSpPr>
            <a:spLocks noGrp="1"/>
          </p:cNvSpPr>
          <p:nvPr>
            <p:ph type="subTitle" idx="1"/>
          </p:nvPr>
        </p:nvSpPr>
        <p:spPr>
          <a:xfrm>
            <a:off x="6826934" y="2839449"/>
            <a:ext cx="4805692" cy="712862"/>
          </a:xfrm>
        </p:spPr>
        <p:txBody>
          <a:bodyPr anchor="b">
            <a:normAutofit fontScale="92500" lnSpcReduction="20000"/>
          </a:bodyPr>
          <a:lstStyle/>
          <a:p>
            <a:pPr algn="l"/>
            <a:endParaRPr lang="pt-BR" sz="1800" dirty="0">
              <a:solidFill>
                <a:srgbClr val="000000"/>
              </a:solidFill>
              <a:latin typeface="Arial" panose="020B0604020202020204" pitchFamily="34" charset="0"/>
              <a:cs typeface="Arial" panose="020B0604020202020204" pitchFamily="34" charset="0"/>
            </a:endParaRPr>
          </a:p>
          <a:p>
            <a:r>
              <a:rPr lang="pt-BR" sz="2800" dirty="0">
                <a:solidFill>
                  <a:srgbClr val="000000"/>
                </a:solidFill>
                <a:latin typeface="Arial" panose="020B0604020202020204" pitchFamily="34" charset="0"/>
                <a:cs typeface="Arial" panose="020B0604020202020204" pitchFamily="34" charset="0"/>
              </a:rPr>
              <a:t>A morada do eu</a:t>
            </a:r>
          </a:p>
        </p:txBody>
      </p:sp>
      <p:sp>
        <p:nvSpPr>
          <p:cNvPr id="5" name="CaixaDeTexto 4">
            <a:extLst>
              <a:ext uri="{FF2B5EF4-FFF2-40B4-BE49-F238E27FC236}">
                <a16:creationId xmlns:a16="http://schemas.microsoft.com/office/drawing/2014/main" id="{FDAA7B29-B745-4DE9-94E9-49B8CCE961CF}"/>
              </a:ext>
            </a:extLst>
          </p:cNvPr>
          <p:cNvSpPr txBox="1"/>
          <p:nvPr/>
        </p:nvSpPr>
        <p:spPr>
          <a:xfrm>
            <a:off x="9582153" y="5800909"/>
            <a:ext cx="2050473" cy="707886"/>
          </a:xfrm>
          <a:prstGeom prst="rect">
            <a:avLst/>
          </a:prstGeom>
          <a:noFill/>
        </p:spPr>
        <p:txBody>
          <a:bodyPr wrap="square" rtlCol="0">
            <a:spAutoFit/>
          </a:bodyPr>
          <a:lstStyle/>
          <a:p>
            <a:pPr algn="ctr"/>
            <a:r>
              <a:rPr lang="pt-BR" sz="2000" dirty="0">
                <a:latin typeface="Arial" panose="020B0604020202020204" pitchFamily="34" charset="0"/>
                <a:cs typeface="Arial" panose="020B0604020202020204" pitchFamily="34" charset="0"/>
              </a:rPr>
              <a:t>Clarissa </a:t>
            </a:r>
            <a:r>
              <a:rPr lang="pt-BR" sz="2000" dirty="0" err="1">
                <a:latin typeface="Arial" panose="020B0604020202020204" pitchFamily="34" charset="0"/>
                <a:cs typeface="Arial" panose="020B0604020202020204" pitchFamily="34" charset="0"/>
              </a:rPr>
              <a:t>Fairuz</a:t>
            </a:r>
            <a:r>
              <a:rPr lang="pt-BR" sz="2000" dirty="0">
                <a:latin typeface="Arial" panose="020B0604020202020204" pitchFamily="34" charset="0"/>
                <a:cs typeface="Arial" panose="020B0604020202020204" pitchFamily="34" charset="0"/>
              </a:rPr>
              <a:t> </a:t>
            </a:r>
          </a:p>
          <a:p>
            <a:pPr algn="ctr"/>
            <a:r>
              <a:rPr lang="pt-BR" sz="2000" dirty="0">
                <a:latin typeface="Arial" panose="020B0604020202020204" pitchFamily="34" charset="0"/>
                <a:cs typeface="Arial" panose="020B0604020202020204" pitchFamily="34" charset="0"/>
              </a:rPr>
              <a:t>Erika </a:t>
            </a:r>
            <a:r>
              <a:rPr lang="pt-BR" sz="2000" dirty="0" err="1">
                <a:latin typeface="Arial" panose="020B0604020202020204" pitchFamily="34" charset="0"/>
                <a:cs typeface="Arial" panose="020B0604020202020204" pitchFamily="34" charset="0"/>
              </a:rPr>
              <a:t>Creder</a:t>
            </a:r>
            <a:endParaRPr lang="pt-BR" sz="2000" dirty="0">
              <a:latin typeface="Arial" panose="020B0604020202020204" pitchFamily="34" charset="0"/>
              <a:cs typeface="Arial" panose="020B0604020202020204" pitchFamily="34" charset="0"/>
            </a:endParaRPr>
          </a:p>
        </p:txBody>
      </p:sp>
      <p:pic>
        <p:nvPicPr>
          <p:cNvPr id="9" name="Imagem 8">
            <a:extLst>
              <a:ext uri="{FF2B5EF4-FFF2-40B4-BE49-F238E27FC236}">
                <a16:creationId xmlns:a16="http://schemas.microsoft.com/office/drawing/2014/main" id="{6F19C8EE-1216-4458-843D-E54E83DC0FA9}"/>
              </a:ext>
            </a:extLst>
          </p:cNvPr>
          <p:cNvPicPr>
            <a:picLocks noChangeAspect="1"/>
          </p:cNvPicPr>
          <p:nvPr/>
        </p:nvPicPr>
        <p:blipFill rotWithShape="1">
          <a:blip r:embed="rId2">
            <a:alphaModFix/>
          </a:blip>
          <a:srcRect l="17631" r="24363" b="1"/>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4" name="Imagem 3">
            <a:extLst>
              <a:ext uri="{FF2B5EF4-FFF2-40B4-BE49-F238E27FC236}">
                <a16:creationId xmlns:a16="http://schemas.microsoft.com/office/drawing/2014/main" id="{68AB168F-A0B5-4A2B-BD50-0047C2D55A8D}"/>
              </a:ext>
            </a:extLst>
          </p:cNvPr>
          <p:cNvPicPr>
            <a:picLocks noChangeAspect="1"/>
          </p:cNvPicPr>
          <p:nvPr/>
        </p:nvPicPr>
        <p:blipFill>
          <a:blip r:embed="rId3"/>
          <a:stretch>
            <a:fillRect/>
          </a:stretch>
        </p:blipFill>
        <p:spPr>
          <a:xfrm>
            <a:off x="1" y="0"/>
            <a:ext cx="12191998" cy="6857999"/>
          </a:xfrm>
          <a:prstGeom prst="rect">
            <a:avLst/>
          </a:prstGeom>
        </p:spPr>
      </p:pic>
    </p:spTree>
    <p:extLst>
      <p:ext uri="{BB962C8B-B14F-4D97-AF65-F5344CB8AC3E}">
        <p14:creationId xmlns:p14="http://schemas.microsoft.com/office/powerpoint/2010/main" val="2433794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71126EAA-DB83-4BA6-BD6B-C74F5FDA5C8A}"/>
              </a:ext>
            </a:extLst>
          </p:cNvPr>
          <p:cNvSpPr/>
          <p:nvPr/>
        </p:nvSpPr>
        <p:spPr>
          <a:xfrm>
            <a:off x="157164" y="685801"/>
            <a:ext cx="11772900" cy="4048994"/>
          </a:xfrm>
          <a:prstGeom prst="rect">
            <a:avLst/>
          </a:prstGeom>
        </p:spPr>
        <p:txBody>
          <a:bodyPr wrap="square">
            <a:spAutoFit/>
          </a:bodyPr>
          <a:lstStyle/>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A  timo também é responsável pela produção do hormônio timosina, que estimula a maturação dos linfócitos T.</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Essa glândula se divide em dois lobos que costumam variar em tamanho e forma. É comum o lobo direito ser menor do que o lobo esquerdo.</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Cada lóbulo da timo possui duas partes:</a:t>
            </a:r>
          </a:p>
          <a:p>
            <a:pPr marL="285750" indent="-285750" algn="just">
              <a:lnSpc>
                <a:spcPct val="107000"/>
              </a:lnSpc>
              <a:spcAft>
                <a:spcPts val="800"/>
              </a:spcAft>
              <a:buFont typeface="Arial" panose="020B0604020202020204" pitchFamily="34" charset="0"/>
              <a:buChar char="•"/>
            </a:pPr>
            <a:r>
              <a:rPr lang="pt-BR" b="1" dirty="0">
                <a:latin typeface="Arial" panose="020B0604020202020204" pitchFamily="34" charset="0"/>
                <a:ea typeface="Calibri" panose="020F0502020204030204" pitchFamily="34" charset="0"/>
                <a:cs typeface="Arial" panose="020B0604020202020204" pitchFamily="34" charset="0"/>
              </a:rPr>
              <a:t>Córtex:</a:t>
            </a:r>
            <a:r>
              <a:rPr lang="pt-BR" dirty="0">
                <a:latin typeface="Arial" panose="020B0604020202020204" pitchFamily="34" charset="0"/>
                <a:ea typeface="Calibri" panose="020F0502020204030204" pitchFamily="34" charset="0"/>
                <a:cs typeface="Arial" panose="020B0604020202020204" pitchFamily="34" charset="0"/>
              </a:rPr>
              <a:t> Região periférica e com grande número de linfócitos. É a área de intensa produção dos linfócitos;</a:t>
            </a:r>
          </a:p>
          <a:p>
            <a:pPr marL="285750" indent="-285750" algn="just">
              <a:lnSpc>
                <a:spcPct val="107000"/>
              </a:lnSpc>
              <a:spcAft>
                <a:spcPts val="800"/>
              </a:spcAft>
              <a:buFont typeface="Arial" panose="020B0604020202020204" pitchFamily="34" charset="0"/>
              <a:buChar char="•"/>
            </a:pPr>
            <a:r>
              <a:rPr lang="pt-BR" b="1" dirty="0">
                <a:latin typeface="Arial" panose="020B0604020202020204" pitchFamily="34" charset="0"/>
                <a:ea typeface="Calibri" panose="020F0502020204030204" pitchFamily="34" charset="0"/>
                <a:cs typeface="Arial" panose="020B0604020202020204" pitchFamily="34" charset="0"/>
              </a:rPr>
              <a:t>Medula: </a:t>
            </a:r>
            <a:r>
              <a:rPr lang="pt-BR" dirty="0">
                <a:latin typeface="Arial" panose="020B0604020202020204" pitchFamily="34" charset="0"/>
                <a:ea typeface="Calibri" panose="020F0502020204030204" pitchFamily="34" charset="0"/>
                <a:cs typeface="Arial" panose="020B0604020202020204" pitchFamily="34" charset="0"/>
              </a:rPr>
              <a:t>Região central com poucos linfócitos maduros.</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As células que compõem a timo são em grande parte linfócitos, mas existem também células reticulares e macrófagos ( estes que tem como função a regulação do sistema imune, fagocitam os microrganismos invasores, células mortas e outros tios de resíduos.</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Os linfócitos que não são selecionados pelo timo morrem e são destruídos pelos macrófagos.</a:t>
            </a:r>
          </a:p>
          <a:p>
            <a:pPr algn="just">
              <a:lnSpc>
                <a:spcPct val="107000"/>
              </a:lnSpc>
              <a:spcAft>
                <a:spcPts val="800"/>
              </a:spcAft>
            </a:pPr>
            <a:endParaRPr lang="pt-BR" dirty="0">
              <a:latin typeface="Arial" panose="020B0604020202020204" pitchFamily="34" charset="0"/>
              <a:ea typeface="Calibri" panose="020F0502020204030204" pitchFamily="34" charset="0"/>
              <a:cs typeface="Arial" panose="020B0604020202020204" pitchFamily="34" charset="0"/>
            </a:endParaRPr>
          </a:p>
        </p:txBody>
      </p:sp>
      <p:pic>
        <p:nvPicPr>
          <p:cNvPr id="5" name="Imagem 4">
            <a:extLst>
              <a:ext uri="{FF2B5EF4-FFF2-40B4-BE49-F238E27FC236}">
                <a16:creationId xmlns:a16="http://schemas.microsoft.com/office/drawing/2014/main" id="{5F946467-4A0F-41F8-B69C-08F4BF1343DE}"/>
              </a:ext>
            </a:extLst>
          </p:cNvPr>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9682164" y="4335839"/>
            <a:ext cx="2247900" cy="2336424"/>
          </a:xfrm>
          <a:prstGeom prst="rect">
            <a:avLst/>
          </a:prstGeom>
          <a:ln>
            <a:noFill/>
          </a:ln>
          <a:effectLst>
            <a:softEdge rad="112500"/>
          </a:effectLst>
        </p:spPr>
      </p:pic>
    </p:spTree>
    <p:extLst>
      <p:ext uri="{BB962C8B-B14F-4D97-AF65-F5344CB8AC3E}">
        <p14:creationId xmlns:p14="http://schemas.microsoft.com/office/powerpoint/2010/main" val="1050737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Imagem 2" descr="Uma imagem contendo animal, invertebrado, artrópode&#10;&#10;Descrição gerada automaticamente">
            <a:extLst>
              <a:ext uri="{FF2B5EF4-FFF2-40B4-BE49-F238E27FC236}">
                <a16:creationId xmlns:a16="http://schemas.microsoft.com/office/drawing/2014/main" id="{14551856-F7B7-4E18-8764-6430FD4CB519}"/>
              </a:ext>
            </a:extLst>
          </p:cNvPr>
          <p:cNvPicPr/>
          <p:nvPr/>
        </p:nvPicPr>
        <p:blipFill rotWithShape="1">
          <a:blip r:embed="rId2">
            <a:alphaModFix amt="20000"/>
            <a:extLst>
              <a:ext uri="{28A0092B-C50C-407E-A947-70E740481C1C}">
                <a14:useLocalDpi xmlns:a14="http://schemas.microsoft.com/office/drawing/2010/main" val="0"/>
              </a:ext>
            </a:extLst>
          </a:blip>
          <a:srcRect r="-1" b="4333"/>
          <a:stretch/>
        </p:blipFill>
        <p:spPr bwMode="auto">
          <a:xfrm>
            <a:off x="124264" y="128084"/>
            <a:ext cx="11548534" cy="6214534"/>
          </a:xfrm>
          <a:prstGeom prst="rect">
            <a:avLst/>
          </a:prstGeom>
          <a:noFill/>
        </p:spPr>
      </p:pic>
      <p:sp>
        <p:nvSpPr>
          <p:cNvPr id="2" name="Retângulo 1">
            <a:extLst>
              <a:ext uri="{FF2B5EF4-FFF2-40B4-BE49-F238E27FC236}">
                <a16:creationId xmlns:a16="http://schemas.microsoft.com/office/drawing/2014/main" id="{987CCD12-E84C-49FB-9AAF-34AF4E20402F}"/>
              </a:ext>
            </a:extLst>
          </p:cNvPr>
          <p:cNvSpPr/>
          <p:nvPr/>
        </p:nvSpPr>
        <p:spPr>
          <a:xfrm>
            <a:off x="124264" y="515382"/>
            <a:ext cx="11943471" cy="5530873"/>
          </a:xfrm>
          <a:prstGeom prst="rect">
            <a:avLst/>
          </a:prstGeom>
        </p:spPr>
        <p:txBody>
          <a:bodyPr wrap="square">
            <a:spAutoFit/>
          </a:bodyPr>
          <a:lstStyle/>
          <a:p>
            <a:pPr algn="ctr">
              <a:lnSpc>
                <a:spcPct val="107000"/>
              </a:lnSpc>
              <a:spcAft>
                <a:spcPts val="800"/>
              </a:spcAft>
            </a:pPr>
            <a:r>
              <a:rPr lang="pt-BR" sz="3600" dirty="0">
                <a:latin typeface="Arial" panose="020B0604020202020204" pitchFamily="34" charset="0"/>
                <a:ea typeface="Calibri" panose="020F0502020204030204" pitchFamily="34" charset="0"/>
                <a:cs typeface="Arial" panose="020B0604020202020204" pitchFamily="34" charset="0"/>
              </a:rPr>
              <a:t>SISTEMA IMUNOLÓGICO:NOSSA DEFESA</a:t>
            </a:r>
          </a:p>
          <a:p>
            <a:pPr marL="285750" indent="-285750">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O sistema imunológico, também conhecido como sistema imune ou imunitário é muito importante e eficaz no combate a micro-organismos invasores, como bactérias, fungos, vírus ou protozoários, e também no combate a agentes nocivos, como substâncias tóxicas.</a:t>
            </a:r>
          </a:p>
          <a:p>
            <a:pPr>
              <a:lnSpc>
                <a:spcPct val="107000"/>
              </a:lnSpc>
              <a:spcAft>
                <a:spcPts val="800"/>
              </a:spcAft>
            </a:pPr>
            <a:endParaRPr lang="pt-BR"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A ligação do sistema imunológico ao sistema neuroendócrino (que conecta-se ao sistema límbico) traz a campo a relação entre os processos emocionais e nossa capacidade de defesa. É muito importante porque quase todas as doenças ganham força no organismo através de sua deficiência.</a:t>
            </a:r>
          </a:p>
          <a:p>
            <a:pPr marL="285750" indent="-285750" algn="just">
              <a:lnSpc>
                <a:spcPct val="107000"/>
              </a:lnSpc>
              <a:spcAft>
                <a:spcPts val="800"/>
              </a:spcAft>
              <a:buFont typeface="Arial" panose="020B0604020202020204" pitchFamily="34" charset="0"/>
              <a:buChar char="•"/>
            </a:pPr>
            <a:endParaRPr lang="pt-BR"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Psiconeuroimunologia é um  campo científico que investiga as ligações entre o cérebro, o comportamento e o sistema imunológico, bem como as implicações que estas ligações têm para a saúde física e a doença. Uma  abordagem que sugere o processamento dos acontecimentos de vida, especialmente das situações traumáticas e os significados que os sujeitos constroem.</a:t>
            </a:r>
          </a:p>
          <a:p>
            <a:pPr>
              <a:lnSpc>
                <a:spcPct val="107000"/>
              </a:lnSpc>
              <a:spcAft>
                <a:spcPts val="800"/>
              </a:spcAft>
            </a:pPr>
            <a:r>
              <a:rPr lang="pt-BR" dirty="0">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endParaRPr lang="pt-BR"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204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m 1" descr="Uma imagem contendo pessoa, interior, vestuário&#10;&#10;Descrição gerada automaticamente">
            <a:extLst>
              <a:ext uri="{FF2B5EF4-FFF2-40B4-BE49-F238E27FC236}">
                <a16:creationId xmlns:a16="http://schemas.microsoft.com/office/drawing/2014/main" id="{45567D39-9DBB-4335-867A-4FE4BF2049B3}"/>
              </a:ext>
            </a:extLst>
          </p:cNvPr>
          <p:cNvPicPr>
            <a:picLocks noChangeAspect="1"/>
          </p:cNvPicPr>
          <p:nvPr/>
        </p:nvPicPr>
        <p:blipFill rotWithShape="1">
          <a:blip r:embed="rId2"/>
          <a:srcRect t="46" r="3" b="3"/>
          <a:stretch/>
        </p:blipFill>
        <p:spPr>
          <a:xfrm>
            <a:off x="666750" y="-14289"/>
            <a:ext cx="9928860" cy="6858001"/>
          </a:xfrm>
          <a:prstGeom prst="rect">
            <a:avLst/>
          </a:prstGeom>
        </p:spPr>
      </p:pic>
      <p:pic>
        <p:nvPicPr>
          <p:cNvPr id="7" name="Picture 6">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E7BB146F-A531-4FF9-82C5-D625949D8088}"/>
              </a:ext>
            </a:extLst>
          </p:cNvPr>
          <p:cNvSpPr/>
          <p:nvPr/>
        </p:nvSpPr>
        <p:spPr>
          <a:xfrm>
            <a:off x="157163" y="185736"/>
            <a:ext cx="11644311" cy="4436536"/>
          </a:xfrm>
          <a:prstGeom prst="rect">
            <a:avLst/>
          </a:prstGeom>
        </p:spPr>
        <p:txBody>
          <a:bodyPr wrap="square">
            <a:spAutoFit/>
          </a:bodyPr>
          <a:lstStyle/>
          <a:p>
            <a:pPr marL="285750" lvl="0" indent="-285750" algn="just">
              <a:lnSpc>
                <a:spcPct val="107000"/>
              </a:lnSpc>
              <a:spcAft>
                <a:spcPts val="800"/>
              </a:spcAft>
              <a:buFont typeface="Arial" panose="020B0604020202020204" pitchFamily="34" charset="0"/>
              <a:buChar char="•"/>
            </a:pPr>
            <a:r>
              <a:rPr lang="pt-BR" dirty="0">
                <a:solidFill>
                  <a:prstClr val="black"/>
                </a:solidFill>
                <a:latin typeface="Arial" panose="020B0604020202020204" pitchFamily="34" charset="0"/>
                <a:ea typeface="Calibri" panose="020F0502020204030204" pitchFamily="34" charset="0"/>
                <a:cs typeface="Arial" panose="020B0604020202020204" pitchFamily="34" charset="0"/>
              </a:rPr>
              <a:t>Essa concepção nos leva a funcionalidade do sistema imunológico na sua função de DEFESA de agentes invasores, que pode estar relacionado a simples vírus como qualquer fator que o organismo entenda como invasor, inclusive situações que despertam sensações e emoções lidas como desagradáveis e tão ameaçadoras que o corpo acaba combatendo (ex: processos alérgicos- “algo de fora é ameaçador e quer me invadir, não vou deixar”, e/ou “isso é tão agressivo, está por tanto tempo que nem me reconheço mais - a cronicidade das emoções dolorosas” - ex: doenças autoimunes).</a:t>
            </a:r>
          </a:p>
          <a:p>
            <a:pPr marL="285750" lvl="0" indent="-285750" algn="just">
              <a:lnSpc>
                <a:spcPct val="107000"/>
              </a:lnSpc>
              <a:spcAft>
                <a:spcPts val="800"/>
              </a:spcAft>
              <a:buFont typeface="Arial" panose="020B0604020202020204" pitchFamily="34" charset="0"/>
              <a:buChar char="•"/>
            </a:pPr>
            <a:endParaRPr lang="pt-BR"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07000"/>
              </a:lnSpc>
              <a:spcAft>
                <a:spcPts val="800"/>
              </a:spcAft>
            </a:pPr>
            <a:endParaRPr lang="pt-BR"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pt-BR" b="1" i="1" dirty="0">
                <a:latin typeface="Arial" panose="020B0604020202020204" pitchFamily="34" charset="0"/>
                <a:ea typeface="Calibri" panose="020F0502020204030204" pitchFamily="34" charset="0"/>
                <a:cs typeface="Arial" panose="020B0604020202020204" pitchFamily="34" charset="0"/>
              </a:rPr>
              <a:t>    “A capacidade de defesa do organismo é a expressão da agressividade reativa, relacionada À função      córtico-supra-renal dependente da hipófise, ela mesma situada na zona hipotalâmica, zona da instintividade e da afetividade” .</a:t>
            </a:r>
            <a:r>
              <a:rPr lang="pt-BR" dirty="0">
                <a:latin typeface="Arial" panose="020B0604020202020204" pitchFamily="34" charset="0"/>
                <a:ea typeface="Calibri" panose="020F0502020204030204" pitchFamily="34" charset="0"/>
                <a:cs typeface="Arial" panose="020B0604020202020204" pitchFamily="34" charset="0"/>
              </a:rPr>
              <a:t>Navarro</a:t>
            </a:r>
          </a:p>
          <a:p>
            <a:pPr marL="285750" lvl="0" indent="-285750" algn="just">
              <a:lnSpc>
                <a:spcPct val="107000"/>
              </a:lnSpc>
              <a:spcAft>
                <a:spcPts val="800"/>
              </a:spcAft>
              <a:buFont typeface="Arial" panose="020B0604020202020204" pitchFamily="34" charset="0"/>
              <a:buChar char="•"/>
            </a:pPr>
            <a:endParaRPr lang="pt-BR"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07000"/>
              </a:lnSpc>
              <a:spcAft>
                <a:spcPts val="800"/>
              </a:spcAft>
              <a:buFont typeface="Arial" panose="020B0604020202020204" pitchFamily="34" charset="0"/>
              <a:buChar char="•"/>
            </a:pPr>
            <a:endParaRPr lang="pt-BR"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92384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m 3" descr="Uma imagem contendo água, céu, ao ar livre, pessoa&#10;&#10;Descrição gerada automaticamente">
            <a:extLst>
              <a:ext uri="{FF2B5EF4-FFF2-40B4-BE49-F238E27FC236}">
                <a16:creationId xmlns:a16="http://schemas.microsoft.com/office/drawing/2014/main" id="{D8AA9FCB-0E7B-4CB5-9573-8FB7C4B4E1F0}"/>
              </a:ext>
            </a:extLst>
          </p:cNvPr>
          <p:cNvPicPr/>
          <p:nvPr/>
        </p:nvPicPr>
        <p:blipFill rotWithShape="1">
          <a:blip r:embed="rId2">
            <a:alphaModFix amt="50000"/>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noFill/>
        </p:spPr>
      </p:pic>
      <p:sp>
        <p:nvSpPr>
          <p:cNvPr id="3" name="Retângulo 2">
            <a:extLst>
              <a:ext uri="{FF2B5EF4-FFF2-40B4-BE49-F238E27FC236}">
                <a16:creationId xmlns:a16="http://schemas.microsoft.com/office/drawing/2014/main" id="{EFA5ADEC-634F-4E5C-B72F-F33AF3B6E074}"/>
              </a:ext>
            </a:extLst>
          </p:cNvPr>
          <p:cNvSpPr/>
          <p:nvPr/>
        </p:nvSpPr>
        <p:spPr>
          <a:xfrm>
            <a:off x="157162" y="328613"/>
            <a:ext cx="11801475" cy="5223097"/>
          </a:xfrm>
          <a:prstGeom prst="rect">
            <a:avLst/>
          </a:prstGeom>
        </p:spPr>
        <p:txBody>
          <a:bodyPr wrap="square">
            <a:spAutoFit/>
          </a:bodyPr>
          <a:lstStyle/>
          <a:p>
            <a:pPr algn="just">
              <a:lnSpc>
                <a:spcPct val="107000"/>
              </a:lnSpc>
              <a:spcAft>
                <a:spcPts val="800"/>
              </a:spcAft>
            </a:pPr>
            <a:r>
              <a:rPr lang="pt-BR" sz="3600" dirty="0">
                <a:latin typeface="Arial" panose="020B0604020202020204" pitchFamily="34" charset="0"/>
                <a:ea typeface="Calibri" panose="020F0502020204030204" pitchFamily="34" charset="0"/>
                <a:cs typeface="Times New Roman" panose="02020603050405020304" pitchFamily="18" charset="0"/>
              </a:rPr>
              <a:t>BIOPATIAS DO SISTEMA IMUNOLÓGICO</a:t>
            </a:r>
            <a:r>
              <a:rPr lang="pt-BR" sz="1200" dirty="0">
                <a:latin typeface="Arial" panose="020B0604020202020204" pitchFamily="34" charset="0"/>
                <a:ea typeface="Calibri" panose="020F0502020204030204" pitchFamily="34" charset="0"/>
                <a:cs typeface="Times New Roman" panose="02020603050405020304" pitchFamily="18" charset="0"/>
              </a:rPr>
              <a:t>:</a:t>
            </a:r>
            <a:endParaRPr lang="pt-B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BR" dirty="0">
                <a:latin typeface="Arial" panose="020B0604020202020204" pitchFamily="34" charset="0"/>
                <a:ea typeface="Calibri" panose="020F0502020204030204" pitchFamily="34" charset="0"/>
                <a:cs typeface="Arial" panose="020B0604020202020204" pitchFamily="34" charset="0"/>
              </a:rPr>
              <a:t>A deficiência do sistema imunológico relaciona-se com a incapacidade do organismo de detectar de fato o que são agentes invasores ao organismo. O individuo que em sua história é colocado em ambiente estressor, desenvolve dentro de seu sistema imunológico um alerta constate a ataques e um funcionamento de defesa disfuncional.</a:t>
            </a:r>
          </a:p>
          <a:p>
            <a:pPr>
              <a:lnSpc>
                <a:spcPct val="107000"/>
              </a:lnSpc>
              <a:spcAft>
                <a:spcPts val="800"/>
              </a:spcAft>
            </a:pPr>
            <a:r>
              <a:rPr lang="pt-BR" dirty="0">
                <a:latin typeface="Arial" panose="020B0604020202020204" pitchFamily="34" charset="0"/>
                <a:ea typeface="Calibri" panose="020F0502020204030204" pitchFamily="34" charset="0"/>
                <a:cs typeface="Arial" panose="020B0604020202020204" pitchFamily="34" charset="0"/>
              </a:rPr>
              <a:t> </a:t>
            </a:r>
            <a:r>
              <a:rPr lang="pt-BR" b="1" dirty="0">
                <a:latin typeface="Arial" panose="020B0604020202020204" pitchFamily="34" charset="0"/>
                <a:ea typeface="Calibri" panose="020F0502020204030204" pitchFamily="34" charset="0"/>
                <a:cs typeface="Arial" panose="020B0604020202020204" pitchFamily="34" charset="0"/>
              </a:rPr>
              <a:t>Alergias</a:t>
            </a:r>
            <a:r>
              <a:rPr lang="pt-BR" dirty="0">
                <a:latin typeface="Arial" panose="020B0604020202020204" pitchFamily="34" charset="0"/>
                <a:ea typeface="Calibri" panose="020F0502020204030204" pitchFamily="34" charset="0"/>
                <a:cs typeface="Arial" panose="020B0604020202020204" pitchFamily="34" charset="0"/>
              </a:rPr>
              <a:t>: As reações alérgicas não são mais do que um aspecto desta propriedade do organismo de reconhecer o que lhe é estranho, o que não é ele. À primeira vista, no entanto, a alergia aparece como o inverso da imunidade, ou em todo o caso como um obstáculo a esta última, já que os acidentes que a caracterizam se declaram na sequência de um contato com um antígeno, contra o qual o organismo possui já o anticorpo específico. Trata-se, portanto, de uma hipersensibilidade, de uma reação antígeno.</a:t>
            </a:r>
          </a:p>
          <a:p>
            <a:pPr>
              <a:lnSpc>
                <a:spcPct val="107000"/>
              </a:lnSpc>
              <a:spcAft>
                <a:spcPts val="800"/>
              </a:spcAft>
            </a:pPr>
            <a:r>
              <a:rPr lang="pt-BR" b="1" dirty="0">
                <a:latin typeface="Arial" panose="020B0604020202020204" pitchFamily="34" charset="0"/>
                <a:ea typeface="Calibri" panose="020F0502020204030204" pitchFamily="34" charset="0"/>
                <a:cs typeface="Arial" panose="020B0604020202020204" pitchFamily="34" charset="0"/>
              </a:rPr>
              <a:t>Tímicos</a:t>
            </a:r>
            <a:r>
              <a:rPr lang="pt-BR" dirty="0">
                <a:latin typeface="Arial" panose="020B0604020202020204" pitchFamily="34" charset="0"/>
                <a:ea typeface="Calibri" panose="020F0502020204030204" pitchFamily="34" charset="0"/>
                <a:cs typeface="Arial" panose="020B0604020202020204" pitchFamily="34" charset="0"/>
              </a:rPr>
              <a:t>: indivíduos que apresentam estruturas pálidas, são poucos resistentes a infecções, e cujo os órgãos linfáticos (gânglios, amígdalas, baço e  a timo) são hipertrofiados; existe uma prevalência simpaticotônica do sistema. Em sua morfologia os indivíduos carregam estruturas similares ao gênero oposto ao seu.</a:t>
            </a:r>
          </a:p>
          <a:p>
            <a:pPr>
              <a:lnSpc>
                <a:spcPct val="107000"/>
              </a:lnSpc>
              <a:spcAft>
                <a:spcPts val="800"/>
              </a:spcAft>
            </a:pPr>
            <a:r>
              <a:rPr lang="pt-BR" b="1" dirty="0">
                <a:latin typeface="Arial" panose="020B0604020202020204" pitchFamily="34" charset="0"/>
                <a:ea typeface="Calibri" panose="020F0502020204030204" pitchFamily="34" charset="0"/>
                <a:cs typeface="Arial" panose="020B0604020202020204" pitchFamily="34" charset="0"/>
              </a:rPr>
              <a:t>Câncer da Timo</a:t>
            </a:r>
            <a:r>
              <a:rPr lang="pt-BR" dirty="0">
                <a:latin typeface="Arial" panose="020B0604020202020204" pitchFamily="34" charset="0"/>
                <a:ea typeface="Calibri" panose="020F0502020204030204" pitchFamily="34" charset="0"/>
                <a:cs typeface="Arial" panose="020B0604020202020204" pitchFamily="34" charset="0"/>
              </a:rPr>
              <a:t>: o processo de resignação que resulta no encolhimento do sistema e resulta no processo cancerígeno.</a:t>
            </a:r>
          </a:p>
        </p:txBody>
      </p:sp>
    </p:spTree>
    <p:extLst>
      <p:ext uri="{BB962C8B-B14F-4D97-AF65-F5344CB8AC3E}">
        <p14:creationId xmlns:p14="http://schemas.microsoft.com/office/powerpoint/2010/main" val="754605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Resultado de imagem para sistema imunologico e defesa">
            <a:extLst>
              <a:ext uri="{FF2B5EF4-FFF2-40B4-BE49-F238E27FC236}">
                <a16:creationId xmlns:a16="http://schemas.microsoft.com/office/drawing/2014/main" id="{13C3EDE3-507F-4C60-A93A-EFDEF8177CAE}"/>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4346" b="10654"/>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B59F081-A2F0-4DC9-A7C2-B95EBEDA1C9E}"/>
              </a:ext>
            </a:extLst>
          </p:cNvPr>
          <p:cNvSpPr/>
          <p:nvPr/>
        </p:nvSpPr>
        <p:spPr>
          <a:xfrm>
            <a:off x="142874" y="913547"/>
            <a:ext cx="11744325" cy="3441327"/>
          </a:xfrm>
          <a:prstGeom prst="rect">
            <a:avLst/>
          </a:prstGeom>
        </p:spPr>
        <p:txBody>
          <a:bodyPr wrap="square">
            <a:spAutoFit/>
          </a:bodyPr>
          <a:lstStyle/>
          <a:p>
            <a:pPr algn="just">
              <a:lnSpc>
                <a:spcPct val="107000"/>
              </a:lnSpc>
              <a:spcAft>
                <a:spcPts val="800"/>
              </a:spcAft>
            </a:pPr>
            <a:r>
              <a:rPr lang="pt-BR" b="1" dirty="0">
                <a:latin typeface="Arial" panose="020B0604020202020204" pitchFamily="34" charset="0"/>
                <a:ea typeface="Calibri" panose="020F0502020204030204" pitchFamily="34" charset="0"/>
                <a:cs typeface="Arial" panose="020B0604020202020204" pitchFamily="34" charset="0"/>
              </a:rPr>
              <a:t>AIDS</a:t>
            </a:r>
            <a:r>
              <a:rPr lang="pt-BR" dirty="0">
                <a:latin typeface="Arial" panose="020B0604020202020204" pitchFamily="34" charset="0"/>
                <a:ea typeface="Calibri" panose="020F0502020204030204" pitchFamily="34" charset="0"/>
                <a:cs typeface="Arial" panose="020B0604020202020204" pitchFamily="34" charset="0"/>
              </a:rPr>
              <a:t>: Síndrome da Imunodeficiência Adquirida, é uma doença infectocontagiosa causada pelo vírus </a:t>
            </a:r>
            <a:r>
              <a:rPr lang="pt-BR" b="1" dirty="0">
                <a:latin typeface="Arial" panose="020B0604020202020204" pitchFamily="34" charset="0"/>
                <a:ea typeface="Calibri" panose="020F0502020204030204" pitchFamily="34" charset="0"/>
                <a:cs typeface="Arial" panose="020B0604020202020204" pitchFamily="34" charset="0"/>
              </a:rPr>
              <a:t>HIV</a:t>
            </a:r>
            <a:r>
              <a:rPr lang="pt-BR" dirty="0">
                <a:latin typeface="Arial" panose="020B0604020202020204" pitchFamily="34" charset="0"/>
                <a:ea typeface="Calibri" panose="020F0502020204030204" pitchFamily="34" charset="0"/>
                <a:cs typeface="Arial" panose="020B0604020202020204" pitchFamily="34" charset="0"/>
              </a:rPr>
              <a:t> (</a:t>
            </a:r>
            <a:r>
              <a:rPr lang="pt-BR" dirty="0" err="1">
                <a:latin typeface="Arial" panose="020B0604020202020204" pitchFamily="34" charset="0"/>
                <a:ea typeface="Calibri" panose="020F0502020204030204" pitchFamily="34" charset="0"/>
                <a:cs typeface="Arial" panose="020B0604020202020204" pitchFamily="34" charset="0"/>
              </a:rPr>
              <a:t>Human</a:t>
            </a:r>
            <a:r>
              <a:rPr lang="pt-BR" dirty="0">
                <a:latin typeface="Arial" panose="020B0604020202020204" pitchFamily="34" charset="0"/>
                <a:ea typeface="Calibri" panose="020F0502020204030204" pitchFamily="34" charset="0"/>
                <a:cs typeface="Arial" panose="020B0604020202020204" pitchFamily="34" charset="0"/>
              </a:rPr>
              <a:t> </a:t>
            </a:r>
            <a:r>
              <a:rPr lang="pt-BR" dirty="0" err="1">
                <a:latin typeface="Arial" panose="020B0604020202020204" pitchFamily="34" charset="0"/>
                <a:ea typeface="Calibri" panose="020F0502020204030204" pitchFamily="34" charset="0"/>
                <a:cs typeface="Arial" panose="020B0604020202020204" pitchFamily="34" charset="0"/>
              </a:rPr>
              <a:t>Immuno</a:t>
            </a:r>
            <a:r>
              <a:rPr lang="pt-BR" dirty="0">
                <a:latin typeface="Arial" panose="020B0604020202020204" pitchFamily="34" charset="0"/>
                <a:ea typeface="Calibri" panose="020F0502020204030204" pitchFamily="34" charset="0"/>
                <a:cs typeface="Arial" panose="020B0604020202020204" pitchFamily="34" charset="0"/>
              </a:rPr>
              <a:t> deficiency </a:t>
            </a:r>
            <a:r>
              <a:rPr lang="pt-BR" dirty="0" err="1">
                <a:latin typeface="Arial" panose="020B0604020202020204" pitchFamily="34" charset="0"/>
                <a:ea typeface="Calibri" panose="020F0502020204030204" pitchFamily="34" charset="0"/>
                <a:cs typeface="Arial" panose="020B0604020202020204" pitchFamily="34" charset="0"/>
              </a:rPr>
              <a:t>Virus</a:t>
            </a:r>
            <a:r>
              <a:rPr lang="pt-BR" dirty="0">
                <a:latin typeface="Arial" panose="020B0604020202020204" pitchFamily="34" charset="0"/>
                <a:ea typeface="Calibri" panose="020F0502020204030204" pitchFamily="34" charset="0"/>
                <a:cs typeface="Arial" panose="020B0604020202020204" pitchFamily="34" charset="0"/>
              </a:rPr>
              <a:t>), que leva à perda progressiva da </a:t>
            </a:r>
            <a:r>
              <a:rPr lang="pt-BR" b="1" dirty="0">
                <a:latin typeface="Arial" panose="020B0604020202020204" pitchFamily="34" charset="0"/>
                <a:ea typeface="Calibri" panose="020F0502020204030204" pitchFamily="34" charset="0"/>
                <a:cs typeface="Arial" panose="020B0604020202020204" pitchFamily="34" charset="0"/>
              </a:rPr>
              <a:t>imunidade</a:t>
            </a:r>
            <a:r>
              <a:rPr lang="pt-BR" dirty="0">
                <a:latin typeface="Arial" panose="020B0604020202020204" pitchFamily="34" charset="0"/>
                <a:ea typeface="Calibri" panose="020F0502020204030204" pitchFamily="34" charset="0"/>
                <a:cs typeface="Arial" panose="020B0604020202020204" pitchFamily="34" charset="0"/>
              </a:rPr>
              <a:t>. Essa doenças em si, não apresenta quadro sintomático, mas abre caminho para outras doenças, devido ao enfraquecimento do sistema imunológico. É possível carregar o vírus e não desenvolver a doenças e isso depende da regulação do sistema imune.</a:t>
            </a:r>
          </a:p>
          <a:p>
            <a:pPr>
              <a:lnSpc>
                <a:spcPct val="107000"/>
              </a:lnSpc>
              <a:spcAft>
                <a:spcPts val="800"/>
              </a:spcAft>
            </a:pPr>
            <a:r>
              <a:rPr lang="pt-BR" dirty="0">
                <a:latin typeface="Arial" panose="020B0604020202020204" pitchFamily="34" charset="0"/>
                <a:ea typeface="Calibri" panose="020F0502020204030204" pitchFamily="34" charset="0"/>
                <a:cs typeface="Arial" panose="020B0604020202020204" pitchFamily="34" charset="0"/>
              </a:rPr>
              <a:t> </a:t>
            </a:r>
          </a:p>
          <a:p>
            <a:r>
              <a:rPr lang="pt-BR" b="1" dirty="0">
                <a:latin typeface="Arial" panose="020B0604020202020204" pitchFamily="34" charset="0"/>
                <a:ea typeface="Calibri" panose="020F0502020204030204" pitchFamily="34" charset="0"/>
                <a:cs typeface="Arial" panose="020B0604020202020204" pitchFamily="34" charset="0"/>
              </a:rPr>
              <a:t>Doenças autoimunes</a:t>
            </a:r>
            <a:r>
              <a:rPr lang="pt-BR" dirty="0">
                <a:latin typeface="Arial" panose="020B0604020202020204" pitchFamily="34" charset="0"/>
                <a:ea typeface="Calibri" panose="020F0502020204030204" pitchFamily="34" charset="0"/>
                <a:cs typeface="Arial" panose="020B0604020202020204" pitchFamily="34" charset="0"/>
              </a:rPr>
              <a:t>: Uma doença autoimune é uma condição que ocorre quando o sistema imunológico ataca e destrói tecidos saudáveis do corpo” por engano”. Na verdade o sistema não sabe diferenciar o que é agente invasor real e o que do próprio organismo. Em uma concepção funcional, o eu disfuncional não reconhece o que é seu, não diferenciando do não eu(externo) e ataca a si mesmo, outra relação é a impossibilidade desse eu poder conectar com as próprias emoções, sem medo ou culpa (psicossomática). Ex: </a:t>
            </a:r>
            <a:r>
              <a:rPr lang="pt-BR" dirty="0" err="1">
                <a:latin typeface="Arial" panose="020B0604020202020204" pitchFamily="34" charset="0"/>
                <a:ea typeface="Calibri" panose="020F0502020204030204" pitchFamily="34" charset="0"/>
                <a:cs typeface="Arial" panose="020B0604020202020204" pitchFamily="34" charset="0"/>
              </a:rPr>
              <a:t>Lupus</a:t>
            </a:r>
            <a:r>
              <a:rPr lang="pt-BR" dirty="0">
                <a:latin typeface="Arial" panose="020B0604020202020204" pitchFamily="34" charset="0"/>
                <a:ea typeface="Calibri" panose="020F0502020204030204" pitchFamily="34" charset="0"/>
                <a:cs typeface="Arial" panose="020B0604020202020204" pitchFamily="34" charset="0"/>
              </a:rPr>
              <a:t>,</a:t>
            </a:r>
          </a:p>
          <a:p>
            <a:r>
              <a:rPr lang="pt-BR" dirty="0">
                <a:latin typeface="Arial" panose="020B0604020202020204" pitchFamily="34" charset="0"/>
                <a:ea typeface="Calibri" panose="020F0502020204030204" pitchFamily="34" charset="0"/>
                <a:cs typeface="Arial" panose="020B0604020202020204" pitchFamily="34" charset="0"/>
              </a:rPr>
              <a:t>doença de Cronh, </a:t>
            </a:r>
            <a:r>
              <a:rPr lang="pt-BR" dirty="0" err="1">
                <a:latin typeface="Arial" panose="020B0604020202020204" pitchFamily="34" charset="0"/>
                <a:ea typeface="Calibri" panose="020F0502020204030204" pitchFamily="34" charset="0"/>
                <a:cs typeface="Arial" panose="020B0604020202020204" pitchFamily="34" charset="0"/>
              </a:rPr>
              <a:t>Vitiligo,Diabetes</a:t>
            </a:r>
            <a:r>
              <a:rPr lang="pt-BR" dirty="0">
                <a:latin typeface="Arial" panose="020B0604020202020204" pitchFamily="34" charset="0"/>
                <a:ea typeface="Calibri" panose="020F0502020204030204" pitchFamily="34" charset="0"/>
                <a:cs typeface="Arial" panose="020B0604020202020204" pitchFamily="34" charset="0"/>
              </a:rPr>
              <a:t> do tipo1. </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861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42C40CE-82A2-403B-8041-DC6BDF10FD6E}"/>
              </a:ext>
            </a:extLst>
          </p:cNvPr>
          <p:cNvSpPr/>
          <p:nvPr/>
        </p:nvSpPr>
        <p:spPr>
          <a:xfrm>
            <a:off x="101601" y="369669"/>
            <a:ext cx="11916228" cy="3638688"/>
          </a:xfrm>
          <a:prstGeom prst="rect">
            <a:avLst/>
          </a:prstGeom>
        </p:spPr>
        <p:txBody>
          <a:bodyPr wrap="square">
            <a:spAutoFit/>
          </a:bodyPr>
          <a:lstStyle/>
          <a:p>
            <a:pPr algn="just">
              <a:lnSpc>
                <a:spcPct val="107000"/>
              </a:lnSpc>
              <a:spcAft>
                <a:spcPts val="800"/>
              </a:spcAft>
            </a:pPr>
            <a:r>
              <a:rPr lang="pt-BR" sz="3600" b="1" dirty="0">
                <a:latin typeface="Arial" panose="020B0604020202020204" pitchFamily="34" charset="0"/>
                <a:ea typeface="Calibri" panose="020F0502020204030204" pitchFamily="34" charset="0"/>
                <a:cs typeface="Arial" panose="020B0604020202020204" pitchFamily="34" charset="0"/>
              </a:rPr>
              <a:t>ASPECTOS ENERGÉTICOS DA RESPIRAÇÃO</a:t>
            </a:r>
            <a:endParaRPr lang="pt-BR" sz="36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 A respiração é um meio de comunicação e de expressão independente da palavra, através da percepção mais profunda desse processo podemos conectar mais a fundo com nossas emoções e sensações, além disso os movimentos emocionais mudam o processo respiratório; como por exemplo, a tristeza diminui a profundidade da respiração , como a ansiedade produz uma inspiração curta e alta, onde o processo de expirar quase não ocorre.</a:t>
            </a:r>
            <a:endParaRPr lang="pt-BR" sz="16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 O processo de atitude inspiratória é um instrumento importante para a supressão de qualquer tipo de emoção.</a:t>
            </a:r>
            <a:endParaRPr lang="pt-BR" sz="16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A maioria das pessoas respira de maneira reduzida, nesse processo grandes partes do corpo não são oxigenadas pela respiração, e assim permanecem subnutridas, algumas pessoas respiram apenas para sobreviver, muito distanciados das suas percepções mais profundas.</a:t>
            </a:r>
            <a:endParaRPr lang="pt-BR"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Resultado de imagem para RESPIRAÃÃO E SENTIMENTO">
            <a:extLst>
              <a:ext uri="{FF2B5EF4-FFF2-40B4-BE49-F238E27FC236}">
                <a16:creationId xmlns:a16="http://schemas.microsoft.com/office/drawing/2014/main" id="{B3E59F69-E4E5-44F2-85E3-EEDADE58C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2343" y="3666172"/>
            <a:ext cx="2256064" cy="3049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020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DCB108B-64F6-4CED-8C31-8D71D7B1E170}"/>
              </a:ext>
            </a:extLst>
          </p:cNvPr>
          <p:cNvSpPr/>
          <p:nvPr/>
        </p:nvSpPr>
        <p:spPr>
          <a:xfrm>
            <a:off x="269175" y="743837"/>
            <a:ext cx="11922825" cy="5548891"/>
          </a:xfrm>
          <a:prstGeom prst="rect">
            <a:avLst/>
          </a:prstGeom>
        </p:spPr>
        <p:txBody>
          <a:bodyPr wrap="square">
            <a:spAutoFit/>
          </a:bodyPr>
          <a:lstStyle/>
          <a:p>
            <a:pPr algn="just">
              <a:lnSpc>
                <a:spcPct val="107000"/>
              </a:lnSpc>
              <a:spcAft>
                <a:spcPts val="800"/>
              </a:spcAft>
            </a:pPr>
            <a:r>
              <a:rPr lang="pt-BR" sz="3600" dirty="0">
                <a:latin typeface="Arial" panose="020B0604020202020204" pitchFamily="34" charset="0"/>
                <a:ea typeface="Calibri" panose="020F0502020204030204" pitchFamily="34" charset="0"/>
                <a:cs typeface="Arial" panose="020B0604020202020204" pitchFamily="34" charset="0"/>
              </a:rPr>
              <a:t>Estruturas energéticas e a expressão caracterial  no nível torácico</a:t>
            </a:r>
          </a:p>
          <a:p>
            <a:pPr algn="just">
              <a:lnSpc>
                <a:spcPct val="107000"/>
              </a:lnSpc>
              <a:spcAft>
                <a:spcPts val="800"/>
              </a:spcAft>
            </a:pPr>
            <a:r>
              <a:rPr lang="pt-BR" sz="1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Hiporgonótico desorgonótico (Núcleo psicótico</a:t>
            </a:r>
            <a:r>
              <a:rPr lang="pt-B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pt-BR" sz="16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Tórax</a:t>
            </a:r>
            <a:r>
              <a:rPr lang="pt-B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a:t>
            </a:r>
            <a:r>
              <a:rPr lang="pt-B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hiporgonótico</a:t>
            </a:r>
            <a:endParaRPr lang="pt-BR" sz="16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Caracterialidade</a:t>
            </a:r>
            <a:r>
              <a:rPr lang="pt-B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pseudo eu (muito volúvel e instável, confuso em sua </a:t>
            </a:r>
            <a:endParaRPr lang="pt-BR" sz="16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identidade)</a:t>
            </a:r>
            <a:endParaRPr lang="pt-BR" sz="16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Desorgonótico (Borderline</a:t>
            </a:r>
            <a:r>
              <a:rPr lang="pt-B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pt-BR" sz="16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Tórax: </a:t>
            </a:r>
            <a:r>
              <a:rPr lang="pt-B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hiporgonótico (mas por um terceiro segmento hipergonótico reativo, parece carregar muita energia no peito)</a:t>
            </a:r>
            <a:endParaRPr lang="pt-BR" sz="16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Caracterialidade</a:t>
            </a:r>
            <a:r>
              <a:rPr lang="pt-B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egoísmo</a:t>
            </a:r>
            <a:endParaRPr lang="pt-BR" sz="16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Hipergonótico desorgonótico (Psiconeurótico):</a:t>
            </a:r>
            <a:endParaRPr lang="pt-BR" sz="1600" b="1"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Tórax</a:t>
            </a:r>
            <a:r>
              <a:rPr lang="pt-B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a:t>
            </a:r>
            <a:r>
              <a:rPr lang="pt-B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hipergonótico</a:t>
            </a:r>
            <a:endParaRPr lang="pt-BR" sz="16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Caracterialidade</a:t>
            </a:r>
            <a:r>
              <a:rPr lang="pt-BR" sz="1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pt-B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:ego ideal (uma identidade imatura, necessidade de controle nas relações afetivas)</a:t>
            </a:r>
            <a:endParaRPr lang="pt-BR" sz="16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No caráter genital, não há uma expressão caracterial marcante, pois o fluxo de energia corre livremente. Na expressão do tórax, a formação de um </a:t>
            </a:r>
            <a:r>
              <a:rPr lang="pt-BR" sz="1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EU REAL</a:t>
            </a:r>
            <a:r>
              <a:rPr lang="pt-B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conectado com sua emoções e podendo expressar seu afeto livremente.</a:t>
            </a:r>
            <a:endParaRPr lang="pt-BR" sz="16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138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8D913-2046-4B4A-98CE-DFCF9A290952}"/>
              </a:ext>
            </a:extLst>
          </p:cNvPr>
          <p:cNvSpPr>
            <a:spLocks noGrp="1"/>
          </p:cNvSpPr>
          <p:nvPr>
            <p:ph type="title"/>
          </p:nvPr>
        </p:nvSpPr>
        <p:spPr>
          <a:xfrm>
            <a:off x="648929" y="629266"/>
            <a:ext cx="6586491" cy="1676603"/>
          </a:xfrm>
        </p:spPr>
        <p:txBody>
          <a:bodyPr>
            <a:normAutofit/>
          </a:bodyPr>
          <a:lstStyle/>
          <a:p>
            <a:r>
              <a:rPr lang="pt-BR" sz="3600" dirty="0">
                <a:latin typeface="Arial" panose="020B0604020202020204" pitchFamily="34" charset="0"/>
                <a:cs typeface="Arial" panose="020B0604020202020204" pitchFamily="34" charset="0"/>
              </a:rPr>
              <a:t>Ambivalência</a:t>
            </a:r>
          </a:p>
        </p:txBody>
      </p:sp>
      <p:sp>
        <p:nvSpPr>
          <p:cNvPr id="3" name="Espaço Reservado para Conteúdo 2">
            <a:extLst>
              <a:ext uri="{FF2B5EF4-FFF2-40B4-BE49-F238E27FC236}">
                <a16:creationId xmlns:a16="http://schemas.microsoft.com/office/drawing/2014/main" id="{613B8110-3FCD-42E7-8FE7-0C6296D86434}"/>
              </a:ext>
            </a:extLst>
          </p:cNvPr>
          <p:cNvSpPr>
            <a:spLocks noGrp="1"/>
          </p:cNvSpPr>
          <p:nvPr>
            <p:ph idx="1"/>
          </p:nvPr>
        </p:nvSpPr>
        <p:spPr>
          <a:xfrm>
            <a:off x="648930" y="2438400"/>
            <a:ext cx="6586489" cy="3785419"/>
          </a:xfrm>
        </p:spPr>
        <p:txBody>
          <a:bodyPr>
            <a:normAutofit/>
          </a:bodyPr>
          <a:lstStyle/>
          <a:p>
            <a:pPr marL="0" indent="0">
              <a:buNone/>
            </a:pPr>
            <a:r>
              <a:rPr lang="pt-BR" sz="2400" dirty="0">
                <a:cs typeface="Arial" panose="020B0604020202020204" pitchFamily="34" charset="0"/>
              </a:rPr>
              <a:t>“</a:t>
            </a:r>
            <a:r>
              <a:rPr lang="pt-BR" sz="2400" b="1" dirty="0">
                <a:cs typeface="Arial" panose="020B0604020202020204" pitchFamily="34" charset="0"/>
              </a:rPr>
              <a:t>O ambivalente é uma pessoa que não sabe escolher</a:t>
            </a:r>
            <a:r>
              <a:rPr lang="pt-BR" sz="2400" dirty="0">
                <a:cs typeface="Arial" panose="020B0604020202020204" pitchFamily="34" charset="0"/>
              </a:rPr>
              <a:t>.” Navarro e Volpi</a:t>
            </a:r>
          </a:p>
          <a:p>
            <a:pPr marL="0" indent="0">
              <a:buNone/>
            </a:pPr>
            <a:endParaRPr lang="pt-BR" sz="2400" dirty="0">
              <a:cs typeface="Arial" panose="020B0604020202020204" pitchFamily="34" charset="0"/>
            </a:endParaRPr>
          </a:p>
          <a:p>
            <a:pPr marL="0" indent="0">
              <a:buNone/>
            </a:pPr>
            <a:r>
              <a:rPr lang="pt-BR" sz="2400" dirty="0">
                <a:cs typeface="Arial" panose="020B0604020202020204" pitchFamily="34" charset="0"/>
              </a:rPr>
              <a:t>“É melhor escolher errado, que não escolher. Todos podem errar, mas depois deve remediar. Se você não escolhe, fica parado.” Navarro e Volpi</a:t>
            </a:r>
          </a:p>
          <a:p>
            <a:pPr marL="0" indent="0">
              <a:buNone/>
            </a:pPr>
            <a:endParaRPr lang="pt-BR" sz="2400" dirty="0">
              <a:cs typeface="Arial" panose="020B0604020202020204" pitchFamily="34" charset="0"/>
            </a:endParaRPr>
          </a:p>
          <a:p>
            <a:pPr marL="0" indent="0">
              <a:buNone/>
            </a:pPr>
            <a:r>
              <a:rPr lang="pt-BR" sz="2400" dirty="0">
                <a:cs typeface="Arial" panose="020B0604020202020204" pitchFamily="34" charset="0"/>
              </a:rPr>
              <a:t>“Expressão da liberdade do homem, entendida como escolha, dúvida ou indecisão.” Navarro</a:t>
            </a:r>
          </a:p>
        </p:txBody>
      </p:sp>
      <p:pic>
        <p:nvPicPr>
          <p:cNvPr id="1028" name="Picture 4">
            <a:extLst>
              <a:ext uri="{FF2B5EF4-FFF2-40B4-BE49-F238E27FC236}">
                <a16:creationId xmlns:a16="http://schemas.microsoft.com/office/drawing/2014/main" id="{0C14E5B4-1FB5-4EE5-B5ED-46B01E119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9" r="1" b="1"/>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583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AB2EE-6DC6-4D1F-BF96-D716C6EBDA01}"/>
              </a:ext>
            </a:extLst>
          </p:cNvPr>
          <p:cNvSpPr>
            <a:spLocks noGrp="1"/>
          </p:cNvSpPr>
          <p:nvPr>
            <p:ph type="title"/>
          </p:nvPr>
        </p:nvSpPr>
        <p:spPr>
          <a:xfrm>
            <a:off x="4965430" y="629268"/>
            <a:ext cx="6586491" cy="1286160"/>
          </a:xfrm>
        </p:spPr>
        <p:txBody>
          <a:bodyPr anchor="b">
            <a:normAutofit/>
          </a:bodyPr>
          <a:lstStyle/>
          <a:p>
            <a:r>
              <a:rPr lang="pt-BR" sz="3600" dirty="0">
                <a:latin typeface="+mn-lt"/>
                <a:cs typeface="Arial" panose="020B0604020202020204" pitchFamily="34" charset="0"/>
              </a:rPr>
              <a:t>Ambivalência no </a:t>
            </a:r>
            <a:r>
              <a:rPr lang="pt-BR" sz="3600" dirty="0" err="1">
                <a:latin typeface="+mn-lt"/>
                <a:cs typeface="Arial" panose="020B0604020202020204" pitchFamily="34" charset="0"/>
              </a:rPr>
              <a:t>bordeline</a:t>
            </a:r>
            <a:endParaRPr lang="pt-BR" sz="3600" dirty="0">
              <a:latin typeface="+mn-lt"/>
            </a:endParaRPr>
          </a:p>
        </p:txBody>
      </p:sp>
      <p:sp>
        <p:nvSpPr>
          <p:cNvPr id="3" name="Espaço Reservado para Conteúdo 2">
            <a:extLst>
              <a:ext uri="{FF2B5EF4-FFF2-40B4-BE49-F238E27FC236}">
                <a16:creationId xmlns:a16="http://schemas.microsoft.com/office/drawing/2014/main" id="{32E27042-28A0-4A4A-94AC-04A3DBE359E3}"/>
              </a:ext>
            </a:extLst>
          </p:cNvPr>
          <p:cNvSpPr>
            <a:spLocks noGrp="1"/>
          </p:cNvSpPr>
          <p:nvPr>
            <p:ph idx="1"/>
          </p:nvPr>
        </p:nvSpPr>
        <p:spPr>
          <a:xfrm>
            <a:off x="4965431" y="2438400"/>
            <a:ext cx="6586489" cy="3785419"/>
          </a:xfrm>
        </p:spPr>
        <p:txBody>
          <a:bodyPr>
            <a:normAutofit fontScale="92500" lnSpcReduction="10000"/>
          </a:bodyPr>
          <a:lstStyle/>
          <a:p>
            <a:pPr marL="0" indent="0">
              <a:buNone/>
            </a:pPr>
            <a:r>
              <a:rPr lang="pt-BR" sz="1800" dirty="0">
                <a:latin typeface="Arial" panose="020B0604020202020204" pitchFamily="34" charset="0"/>
                <a:cs typeface="Arial" panose="020B0604020202020204" pitchFamily="34" charset="0"/>
              </a:rPr>
              <a:t>	</a:t>
            </a:r>
            <a:r>
              <a:rPr lang="pt-BR" sz="2000" dirty="0">
                <a:latin typeface="Calibri" panose="020F0502020204030204" pitchFamily="34" charset="0"/>
                <a:cs typeface="Calibri" panose="020F0502020204030204" pitchFamily="34" charset="0"/>
              </a:rPr>
              <a:t>“</a:t>
            </a:r>
            <a:r>
              <a:rPr lang="pt-BR" sz="2000" b="1" dirty="0">
                <a:latin typeface="Calibri" panose="020F0502020204030204" pitchFamily="34" charset="0"/>
                <a:cs typeface="Calibri" panose="020F0502020204030204" pitchFamily="34" charset="0"/>
              </a:rPr>
              <a:t>Não encontramos ambivalência no psicótico, porque ele não possui um caráter </a:t>
            </a:r>
            <a:r>
              <a:rPr lang="pt-BR" sz="2000" dirty="0">
                <a:latin typeface="Calibri" panose="020F0502020204030204" pitchFamily="34" charset="0"/>
                <a:cs typeface="Calibri" panose="020F0502020204030204" pitchFamily="34" charset="0"/>
              </a:rPr>
              <a:t>(seu "eu" é existente, mas não um "ente"); </a:t>
            </a:r>
            <a:r>
              <a:rPr lang="pt-BR" sz="2000" b="1" dirty="0">
                <a:latin typeface="Calibri" panose="020F0502020204030204" pitchFamily="34" charset="0"/>
                <a:cs typeface="Calibri" panose="020F0502020204030204" pitchFamily="34" charset="0"/>
              </a:rPr>
              <a:t>mas aparece no borderline, que tem uma </a:t>
            </a:r>
            <a:r>
              <a:rPr lang="pt-BR" sz="2000" b="1" dirty="0" err="1">
                <a:latin typeface="Calibri" panose="020F0502020204030204" pitchFamily="34" charset="0"/>
                <a:cs typeface="Calibri" panose="020F0502020204030204" pitchFamily="34" charset="0"/>
              </a:rPr>
              <a:t>caracterialidade</a:t>
            </a:r>
            <a:r>
              <a:rPr lang="pt-BR" sz="2000" b="1" dirty="0">
                <a:latin typeface="Calibri" panose="020F0502020204030204" pitchFamily="34" charset="0"/>
                <a:cs typeface="Calibri" panose="020F0502020204030204" pitchFamily="34" charset="0"/>
              </a:rPr>
              <a:t> "superficial</a:t>
            </a:r>
            <a:r>
              <a:rPr lang="pt-BR" sz="2000" dirty="0">
                <a:latin typeface="Calibri" panose="020F0502020204030204" pitchFamily="34" charset="0"/>
                <a:cs typeface="Calibri" panose="020F0502020204030204" pitchFamily="34" charset="0"/>
              </a:rPr>
              <a:t>". A ambivalência de tais sujeitos é sublinhada no </a:t>
            </a:r>
            <a:r>
              <a:rPr lang="pt-BR" sz="2000" b="1" dirty="0">
                <a:latin typeface="Calibri" panose="020F0502020204030204" pitchFamily="34" charset="0"/>
                <a:cs typeface="Calibri" panose="020F0502020204030204" pitchFamily="34" charset="0"/>
              </a:rPr>
              <a:t>esforço inconsciente do narcisismo (autocontrole) por aparecer e "viver" uma existência "normal", negando o medo (ou melhor, o terror) de "cair" (regredindo) à total alienação</a:t>
            </a:r>
            <a:r>
              <a:rPr lang="pt-BR" sz="2000" dirty="0">
                <a:latin typeface="Calibri" panose="020F0502020204030204" pitchFamily="34" charset="0"/>
                <a:cs typeface="Calibri" panose="020F0502020204030204" pitchFamily="34" charset="0"/>
              </a:rPr>
              <a:t> ; portanto, a ambivalência é expressa em termos de </a:t>
            </a:r>
            <a:r>
              <a:rPr lang="pt-BR" sz="2000" b="1" dirty="0">
                <a:latin typeface="Calibri" panose="020F0502020204030204" pitchFamily="34" charset="0"/>
                <a:cs typeface="Calibri" panose="020F0502020204030204" pitchFamily="34" charset="0"/>
              </a:rPr>
              <a:t>"ser ou não ser</a:t>
            </a:r>
            <a:r>
              <a:rPr lang="pt-BR" sz="2000" dirty="0">
                <a:latin typeface="Calibri" panose="020F0502020204030204" pitchFamily="34" charset="0"/>
                <a:cs typeface="Calibri" panose="020F0502020204030204" pitchFamily="34" charset="0"/>
              </a:rPr>
              <a:t>“.” Navarro </a:t>
            </a:r>
          </a:p>
          <a:p>
            <a:pPr marL="0" indent="0">
              <a:buNone/>
            </a:pPr>
            <a:endParaRPr lang="pt-BR" sz="2000" dirty="0">
              <a:latin typeface="Calibri" panose="020F0502020204030204" pitchFamily="34" charset="0"/>
              <a:cs typeface="Calibri" panose="020F0502020204030204" pitchFamily="34" charset="0"/>
            </a:endParaRPr>
          </a:p>
          <a:p>
            <a:pPr marL="0" indent="0">
              <a:buNone/>
            </a:pPr>
            <a:r>
              <a:rPr lang="pt-BR" sz="2000" dirty="0">
                <a:latin typeface="Calibri" panose="020F0502020204030204" pitchFamily="34" charset="0"/>
                <a:cs typeface="Calibri" panose="020F0502020204030204" pitchFamily="34" charset="0"/>
              </a:rPr>
              <a:t>	“</a:t>
            </a:r>
            <a:r>
              <a:rPr lang="pt-BR" sz="2000" b="1" dirty="0">
                <a:latin typeface="Calibri" panose="020F0502020204030204" pitchFamily="34" charset="0"/>
                <a:cs typeface="Calibri" panose="020F0502020204030204" pitchFamily="34" charset="0"/>
              </a:rPr>
              <a:t>Problemática do ser ou não ser</a:t>
            </a:r>
            <a:r>
              <a:rPr lang="pt-BR" sz="2000" dirty="0">
                <a:latin typeface="Calibri" panose="020F0502020204030204" pitchFamily="34" charset="0"/>
                <a:cs typeface="Calibri" panose="020F0502020204030204" pitchFamily="34" charset="0"/>
              </a:rPr>
              <a:t>” - </a:t>
            </a:r>
            <a:r>
              <a:rPr lang="pt-BR" sz="2000" b="1" dirty="0">
                <a:latin typeface="Calibri" panose="020F0502020204030204" pitchFamily="34" charset="0"/>
                <a:cs typeface="Calibri" panose="020F0502020204030204" pitchFamily="34" charset="0"/>
              </a:rPr>
              <a:t>“equivale à dúvida infantil de reter ou não as fezes e soltar-se, desafiando a autoridade repressora</a:t>
            </a:r>
            <a:r>
              <a:rPr lang="pt-BR" sz="2000" dirty="0">
                <a:latin typeface="Calibri" panose="020F0502020204030204" pitchFamily="34" charset="0"/>
                <a:cs typeface="Calibri" panose="020F0502020204030204" pitchFamily="34" charset="0"/>
              </a:rPr>
              <a:t>” e faz com que tais pessoas prefiram estar em </a:t>
            </a:r>
            <a:r>
              <a:rPr lang="pt-BR" sz="2000" b="1" dirty="0">
                <a:latin typeface="Calibri" panose="020F0502020204030204" pitchFamily="34" charset="0"/>
                <a:cs typeface="Calibri" panose="020F0502020204030204" pitchFamily="34" charset="0"/>
              </a:rPr>
              <a:t>posições sem compromisso</a:t>
            </a:r>
            <a:r>
              <a:rPr lang="pt-BR" sz="2000" dirty="0">
                <a:latin typeface="Calibri" panose="020F0502020204030204" pitchFamily="34" charset="0"/>
                <a:cs typeface="Calibri" panose="020F0502020204030204" pitchFamily="34" charset="0"/>
              </a:rPr>
              <a:t>.” Navarro</a:t>
            </a:r>
          </a:p>
          <a:p>
            <a:pPr marL="0" indent="0">
              <a:buNone/>
            </a:pPr>
            <a:endParaRPr lang="pt-BR" sz="1800" dirty="0">
              <a:latin typeface="Arial" panose="020B0604020202020204" pitchFamily="34" charset="0"/>
              <a:cs typeface="Arial" panose="020B0604020202020204" pitchFamily="34" charset="0"/>
            </a:endParaRPr>
          </a:p>
          <a:p>
            <a:pPr marL="0" indent="0">
              <a:buNone/>
            </a:pPr>
            <a:endParaRPr lang="pt-BR" sz="1800" dirty="0">
              <a:latin typeface="Arial" panose="020B0604020202020204" pitchFamily="34" charset="0"/>
              <a:cs typeface="Arial" panose="020B0604020202020204" pitchFamily="34" charset="0"/>
            </a:endParaRPr>
          </a:p>
          <a:p>
            <a:pPr marL="0" indent="0">
              <a:buNone/>
            </a:pPr>
            <a:endParaRPr lang="pt-BR"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8231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053FB6-83E2-4BB3-9E37-2ED7BE891475}"/>
              </a:ext>
            </a:extLst>
          </p:cNvPr>
          <p:cNvSpPr>
            <a:spLocks noGrp="1"/>
          </p:cNvSpPr>
          <p:nvPr>
            <p:ph type="title"/>
          </p:nvPr>
        </p:nvSpPr>
        <p:spPr>
          <a:xfrm>
            <a:off x="655320" y="365125"/>
            <a:ext cx="5120114" cy="1692794"/>
          </a:xfrm>
        </p:spPr>
        <p:txBody>
          <a:bodyPr>
            <a:normAutofit/>
          </a:bodyPr>
          <a:lstStyle/>
          <a:p>
            <a:r>
              <a:rPr lang="pt-BR" sz="3600" dirty="0">
                <a:cs typeface="Arial" panose="020B0604020202020204" pitchFamily="34" charset="0"/>
              </a:rPr>
              <a:t>Ambivalência no </a:t>
            </a:r>
            <a:r>
              <a:rPr lang="pt-BR" sz="3600" dirty="0" err="1">
                <a:cs typeface="Arial" panose="020B0604020202020204" pitchFamily="34" charset="0"/>
              </a:rPr>
              <a:t>bordeline</a:t>
            </a:r>
            <a:endParaRPr lang="pt-BR" sz="3600" dirty="0"/>
          </a:p>
        </p:txBody>
      </p:sp>
      <p:sp>
        <p:nvSpPr>
          <p:cNvPr id="3" name="Espaço Reservado para Conteúdo 2">
            <a:extLst>
              <a:ext uri="{FF2B5EF4-FFF2-40B4-BE49-F238E27FC236}">
                <a16:creationId xmlns:a16="http://schemas.microsoft.com/office/drawing/2014/main" id="{D212B0F8-D3FC-4BAB-BEB1-6887555CB575}"/>
              </a:ext>
            </a:extLst>
          </p:cNvPr>
          <p:cNvSpPr>
            <a:spLocks noGrp="1"/>
          </p:cNvSpPr>
          <p:nvPr>
            <p:ph idx="1"/>
          </p:nvPr>
        </p:nvSpPr>
        <p:spPr>
          <a:xfrm>
            <a:off x="655321" y="2575034"/>
            <a:ext cx="5120113" cy="3462228"/>
          </a:xfrm>
        </p:spPr>
        <p:txBody>
          <a:bodyPr>
            <a:normAutofit lnSpcReduction="10000"/>
          </a:bodyPr>
          <a:lstStyle/>
          <a:p>
            <a:pPr marL="0" indent="0">
              <a:buNone/>
            </a:pPr>
            <a:r>
              <a:rPr lang="pt-BR" sz="1800" dirty="0">
                <a:latin typeface="Arial" panose="020B0604020202020204" pitchFamily="34" charset="0"/>
                <a:cs typeface="Arial" panose="020B0604020202020204" pitchFamily="34" charset="0"/>
              </a:rPr>
              <a:t>	</a:t>
            </a:r>
            <a:r>
              <a:rPr lang="pt-BR" sz="2400" dirty="0">
                <a:latin typeface="+mj-lt"/>
                <a:cs typeface="Calibri" panose="020F0502020204030204" pitchFamily="34" charset="0"/>
              </a:rPr>
              <a:t>“Isso faz com que </a:t>
            </a:r>
            <a:r>
              <a:rPr lang="pt-BR" sz="2400" b="1" dirty="0">
                <a:latin typeface="+mj-lt"/>
                <a:cs typeface="Calibri" panose="020F0502020204030204" pitchFamily="34" charset="0"/>
              </a:rPr>
              <a:t>muitas vezes elas não concluam as coisas que começaram</a:t>
            </a:r>
            <a:r>
              <a:rPr lang="pt-BR" sz="2400" dirty="0">
                <a:latin typeface="+mj-lt"/>
                <a:cs typeface="Calibri" panose="020F0502020204030204" pitchFamily="34" charset="0"/>
              </a:rPr>
              <a:t>. </a:t>
            </a:r>
            <a:r>
              <a:rPr lang="pt-BR" sz="2400" b="1" dirty="0">
                <a:latin typeface="+mj-lt"/>
                <a:cs typeface="Calibri" panose="020F0502020204030204" pitchFamily="34" charset="0"/>
              </a:rPr>
              <a:t>O medo de concluir é igual ao de “expressar-se”, já que concluir é um ponto de chegada, um ponto fixo, uma realização que esgota o seu programa e obriga a criar um novo programa</a:t>
            </a:r>
            <a:r>
              <a:rPr lang="pt-BR" sz="2400" dirty="0">
                <a:latin typeface="+mj-lt"/>
                <a:cs typeface="Calibri" panose="020F0502020204030204" pitchFamily="34" charset="0"/>
              </a:rPr>
              <a:t>; mas, para essas pessoas, “criar” é muito difícil e provoca angústia, inexistente quando há uma programação.” Navarro </a:t>
            </a:r>
          </a:p>
          <a:p>
            <a:pPr marL="0" indent="0">
              <a:buNone/>
            </a:pPr>
            <a:endParaRPr lang="pt-BR" sz="1800" dirty="0"/>
          </a:p>
        </p:txBody>
      </p:sp>
      <p:pic>
        <p:nvPicPr>
          <p:cNvPr id="5122" name="Picture 2" descr="grayscale photography of boy wearing sweater">
            <a:extLst>
              <a:ext uri="{FF2B5EF4-FFF2-40B4-BE49-F238E27FC236}">
                <a16:creationId xmlns:a16="http://schemas.microsoft.com/office/drawing/2014/main" id="{1DBE1FF1-5A0E-40B6-BEF4-6D42A4F478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04" r="15854"/>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243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EAE82DF1-D044-4BF3-BBC7-E8A094FB733C}"/>
              </a:ext>
            </a:extLst>
          </p:cNvPr>
          <p:cNvSpPr/>
          <p:nvPr/>
        </p:nvSpPr>
        <p:spPr>
          <a:xfrm>
            <a:off x="238539" y="412436"/>
            <a:ext cx="11714922" cy="4082271"/>
          </a:xfrm>
          <a:prstGeom prst="rect">
            <a:avLst/>
          </a:prstGeom>
        </p:spPr>
        <p:txBody>
          <a:bodyPr wrap="square">
            <a:spAutoFit/>
          </a:bodyPr>
          <a:lstStyle/>
          <a:p>
            <a:pPr algn="ctr">
              <a:lnSpc>
                <a:spcPct val="115000"/>
              </a:lnSpc>
              <a:spcAft>
                <a:spcPts val="800"/>
              </a:spcAft>
            </a:pPr>
            <a:r>
              <a:rPr lang="pt-BR" sz="3600" dirty="0">
                <a:latin typeface="Arial" panose="020B0604020202020204" pitchFamily="34" charset="0"/>
                <a:ea typeface="Calibri" panose="020F0502020204030204" pitchFamily="34" charset="0"/>
                <a:cs typeface="Times New Roman" panose="02020603050405020304" pitchFamily="18" charset="0"/>
              </a:rPr>
              <a:t>SEGMENTO TORÁCICO</a:t>
            </a:r>
            <a:endParaRPr lang="pt-BR" sz="3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Compreende todos os músculos intercostais, os grandes músculos torácicos (peitorais),os músculos dos ombros (deltoides) e o grupo muscular sobre e entre as escápulas, compreende também os mamilos, braços e mãos</a:t>
            </a:r>
            <a:r>
              <a:rPr lang="pt-BR" dirty="0">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pt-BR"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spcAft>
                <a:spcPts val="800"/>
              </a:spcAft>
              <a:buFont typeface="Arial" panose="020B0604020202020204" pitchFamily="34" charset="0"/>
              <a:buChar char="•"/>
            </a:pPr>
            <a:r>
              <a:rPr lang="pt-BR" dirty="0">
                <a:solidFill>
                  <a:srgbClr val="000000"/>
                </a:solidFill>
                <a:latin typeface="Arial" panose="020B0604020202020204" pitchFamily="34" charset="0"/>
                <a:ea typeface="Calibri" panose="020F0502020204030204" pitchFamily="34" charset="0"/>
                <a:cs typeface="Arial" panose="020B0604020202020204" pitchFamily="34" charset="0"/>
              </a:rPr>
              <a:t>Os órgãos que se localizam nesse segmento são o coração, os pulmões e a glândula que rege esse segmento é a Timo. Compreende também nosso sistema imunológico e capacidade de defesa.</a:t>
            </a:r>
            <a:endParaRPr lang="pt-BR"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spcAft>
                <a:spcPts val="800"/>
              </a:spcAft>
              <a:buFont typeface="Arial" panose="020B0604020202020204" pitchFamily="34" charset="0"/>
              <a:buChar char="•"/>
            </a:pPr>
            <a:r>
              <a:rPr lang="pt-BR" dirty="0">
                <a:solidFill>
                  <a:srgbClr val="000000"/>
                </a:solidFill>
                <a:latin typeface="Arial" panose="020B0604020202020204" pitchFamily="34" charset="0"/>
                <a:ea typeface="Calibri" panose="020F0502020204030204" pitchFamily="34" charset="0"/>
                <a:cs typeface="Arial" panose="020B0604020202020204" pitchFamily="34" charset="0"/>
              </a:rPr>
              <a:t>O desenvolvimento deste segmento se dá num período do começo do funcionamento intencional da neuromuscularidade, pós desmame.</a:t>
            </a:r>
          </a:p>
          <a:p>
            <a:pPr algn="just">
              <a:lnSpc>
                <a:spcPct val="115000"/>
              </a:lnSpc>
              <a:spcAft>
                <a:spcPts val="800"/>
              </a:spcAft>
            </a:pPr>
            <a:endParaRPr lang="pt-BR"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spcAft>
                <a:spcPts val="800"/>
              </a:spcAft>
              <a:buFont typeface="Arial" panose="020B0604020202020204" pitchFamily="34" charset="0"/>
              <a:buChar char="•"/>
            </a:pPr>
            <a:endParaRPr lang="pt-BR"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Imagem 3">
            <a:extLst>
              <a:ext uri="{FF2B5EF4-FFF2-40B4-BE49-F238E27FC236}">
                <a16:creationId xmlns:a16="http://schemas.microsoft.com/office/drawing/2014/main" id="{B730B42D-AC83-4271-813C-C306A56C6B1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804452" y="3652426"/>
            <a:ext cx="5446644" cy="2894148"/>
          </a:xfrm>
          <a:prstGeom prst="rect">
            <a:avLst/>
          </a:prstGeom>
          <a:noFill/>
          <a:ln>
            <a:noFill/>
          </a:ln>
          <a:effectLst>
            <a:softEdge rad="63500"/>
          </a:effectLst>
        </p:spPr>
      </p:pic>
    </p:spTree>
    <p:extLst>
      <p:ext uri="{BB962C8B-B14F-4D97-AF65-F5344CB8AC3E}">
        <p14:creationId xmlns:p14="http://schemas.microsoft.com/office/powerpoint/2010/main" val="1757779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CECE3E-8EEC-4E3D-8F19-DF35D04BD140}"/>
              </a:ext>
            </a:extLst>
          </p:cNvPr>
          <p:cNvSpPr>
            <a:spLocks noGrp="1"/>
          </p:cNvSpPr>
          <p:nvPr>
            <p:ph type="title"/>
          </p:nvPr>
        </p:nvSpPr>
        <p:spPr>
          <a:xfrm>
            <a:off x="4965430" y="629268"/>
            <a:ext cx="6586491" cy="1286160"/>
          </a:xfrm>
        </p:spPr>
        <p:txBody>
          <a:bodyPr anchor="b">
            <a:normAutofit/>
          </a:bodyPr>
          <a:lstStyle/>
          <a:p>
            <a:r>
              <a:rPr lang="pt-BR" sz="3600" dirty="0">
                <a:latin typeface="+mn-lt"/>
                <a:cs typeface="Arial" panose="020B0604020202020204" pitchFamily="34" charset="0"/>
              </a:rPr>
              <a:t>Ambivalência no psiconeurótico</a:t>
            </a:r>
            <a:endParaRPr lang="pt-BR" sz="3600" dirty="0">
              <a:latin typeface="+mn-lt"/>
            </a:endParaRPr>
          </a:p>
        </p:txBody>
      </p:sp>
      <p:pic>
        <p:nvPicPr>
          <p:cNvPr id="6147" name="Picture 3" descr="man on front of vending machines at nighttime">
            <a:extLst>
              <a:ext uri="{FF2B5EF4-FFF2-40B4-BE49-F238E27FC236}">
                <a16:creationId xmlns:a16="http://schemas.microsoft.com/office/drawing/2014/main" id="{70B900DC-D242-4A2A-89E8-51302C53BC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47" r="8134"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Espaço Reservado para Conteúdo 2">
            <a:extLst>
              <a:ext uri="{FF2B5EF4-FFF2-40B4-BE49-F238E27FC236}">
                <a16:creationId xmlns:a16="http://schemas.microsoft.com/office/drawing/2014/main" id="{FD933052-1ABE-4E05-B503-B0CB37B72409}"/>
              </a:ext>
            </a:extLst>
          </p:cNvPr>
          <p:cNvSpPr>
            <a:spLocks noGrp="1"/>
          </p:cNvSpPr>
          <p:nvPr>
            <p:ph idx="1"/>
          </p:nvPr>
        </p:nvSpPr>
        <p:spPr>
          <a:xfrm>
            <a:off x="4965431" y="2438400"/>
            <a:ext cx="6586489" cy="3785419"/>
          </a:xfrm>
        </p:spPr>
        <p:txBody>
          <a:bodyPr>
            <a:normAutofit/>
          </a:bodyPr>
          <a:lstStyle/>
          <a:p>
            <a:pPr marL="0" indent="0">
              <a:buNone/>
            </a:pPr>
            <a:r>
              <a:rPr lang="pt-BR" sz="2000" dirty="0">
                <a:latin typeface="Arial" panose="020B0604020202020204" pitchFamily="34" charset="0"/>
                <a:cs typeface="Arial" panose="020B0604020202020204" pitchFamily="34" charset="0"/>
              </a:rPr>
              <a:t>	</a:t>
            </a:r>
            <a:r>
              <a:rPr lang="pt-BR" dirty="0">
                <a:latin typeface="+mj-lt"/>
                <a:cs typeface="Calibri" panose="020F0502020204030204" pitchFamily="34" charset="0"/>
              </a:rPr>
              <a:t>“No psiconeurótico, uma vez que </a:t>
            </a:r>
            <a:r>
              <a:rPr lang="pt-BR" b="1" dirty="0">
                <a:latin typeface="+mj-lt"/>
                <a:cs typeface="Calibri" panose="020F0502020204030204" pitchFamily="34" charset="0"/>
              </a:rPr>
              <a:t>existe uma afetividade, embora imatura</a:t>
            </a:r>
            <a:r>
              <a:rPr lang="pt-BR" dirty="0">
                <a:latin typeface="+mj-lt"/>
                <a:cs typeface="Calibri" panose="020F0502020204030204" pitchFamily="34" charset="0"/>
              </a:rPr>
              <a:t>, a ambivalência se manifesta como uma </a:t>
            </a:r>
            <a:r>
              <a:rPr lang="pt-BR" b="1" dirty="0">
                <a:latin typeface="+mj-lt"/>
                <a:cs typeface="Calibri" panose="020F0502020204030204" pitchFamily="34" charset="0"/>
              </a:rPr>
              <a:t>alternância entre humor de amor e ódio, como tendência à dúvida e indecisão, como insegurança da identidade sexual, como necessidade de se reassegurar com uma verificação obrigatória da afirmação do ego</a:t>
            </a:r>
            <a:r>
              <a:rPr lang="pt-BR" dirty="0">
                <a:latin typeface="+mj-lt"/>
                <a:cs typeface="Calibri" panose="020F0502020204030204" pitchFamily="34" charset="0"/>
              </a:rPr>
              <a:t>.” Navarro </a:t>
            </a:r>
          </a:p>
        </p:txBody>
      </p:sp>
    </p:spTree>
    <p:extLst>
      <p:ext uri="{BB962C8B-B14F-4D97-AF65-F5344CB8AC3E}">
        <p14:creationId xmlns:p14="http://schemas.microsoft.com/office/powerpoint/2010/main" val="2715895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oman sitting on black surface inside room">
            <a:extLst>
              <a:ext uri="{FF2B5EF4-FFF2-40B4-BE49-F238E27FC236}">
                <a16:creationId xmlns:a16="http://schemas.microsoft.com/office/drawing/2014/main" id="{B89B2C83-E941-428C-82E2-8F26C7958F9D}"/>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0436" r="17794" b="-1"/>
          <a:stretch/>
        </p:blipFill>
        <p:spPr bwMode="auto">
          <a:xfrm>
            <a:off x="5797543" y="10"/>
            <a:ext cx="6394152" cy="685799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ítulo 1">
            <a:extLst>
              <a:ext uri="{FF2B5EF4-FFF2-40B4-BE49-F238E27FC236}">
                <a16:creationId xmlns:a16="http://schemas.microsoft.com/office/drawing/2014/main" id="{65214D50-6072-45EF-9A2C-CA128C73B559}"/>
              </a:ext>
            </a:extLst>
          </p:cNvPr>
          <p:cNvSpPr>
            <a:spLocks noGrp="1"/>
          </p:cNvSpPr>
          <p:nvPr>
            <p:ph type="title"/>
          </p:nvPr>
        </p:nvSpPr>
        <p:spPr>
          <a:xfrm>
            <a:off x="804998" y="798445"/>
            <a:ext cx="4803636" cy="1311664"/>
          </a:xfrm>
        </p:spPr>
        <p:txBody>
          <a:bodyPr>
            <a:normAutofit fontScale="90000"/>
          </a:bodyPr>
          <a:lstStyle/>
          <a:p>
            <a:r>
              <a:rPr lang="pt-BR" dirty="0">
                <a:solidFill>
                  <a:srgbClr val="000000"/>
                </a:solidFill>
                <a:cs typeface="Arial" panose="020B0604020202020204" pitchFamily="34" charset="0"/>
              </a:rPr>
              <a:t>Por que a </a:t>
            </a:r>
            <a:r>
              <a:rPr lang="pt-BR" sz="4000" dirty="0">
                <a:solidFill>
                  <a:srgbClr val="000000"/>
                </a:solidFill>
                <a:cs typeface="Arial" panose="020B0604020202020204" pitchFamily="34" charset="0"/>
              </a:rPr>
              <a:t>ambivalência</a:t>
            </a:r>
            <a:r>
              <a:rPr lang="pt-BR" dirty="0">
                <a:solidFill>
                  <a:srgbClr val="000000"/>
                </a:solidFill>
                <a:cs typeface="Arial" panose="020B0604020202020204" pitchFamily="34" charset="0"/>
              </a:rPr>
              <a:t> é o medo de amar?</a:t>
            </a:r>
            <a:endParaRPr lang="pt-BR" dirty="0">
              <a:solidFill>
                <a:srgbClr val="000000"/>
              </a:solidFill>
            </a:endParaRPr>
          </a:p>
        </p:txBody>
      </p:sp>
      <p:sp>
        <p:nvSpPr>
          <p:cNvPr id="3" name="Espaço Reservado para Conteúdo 2">
            <a:extLst>
              <a:ext uri="{FF2B5EF4-FFF2-40B4-BE49-F238E27FC236}">
                <a16:creationId xmlns:a16="http://schemas.microsoft.com/office/drawing/2014/main" id="{980A995E-F88E-4B0B-8C0E-BCD6CA08DC34}"/>
              </a:ext>
            </a:extLst>
          </p:cNvPr>
          <p:cNvSpPr>
            <a:spLocks noGrp="1"/>
          </p:cNvSpPr>
          <p:nvPr>
            <p:ph idx="1"/>
          </p:nvPr>
        </p:nvSpPr>
        <p:spPr>
          <a:xfrm>
            <a:off x="804997" y="2272143"/>
            <a:ext cx="4706803" cy="3788830"/>
          </a:xfrm>
        </p:spPr>
        <p:txBody>
          <a:bodyPr anchor="ctr">
            <a:normAutofit/>
          </a:bodyPr>
          <a:lstStyle/>
          <a:p>
            <a:pPr marL="0" indent="0">
              <a:buNone/>
            </a:pPr>
            <a:r>
              <a:rPr lang="pt-BR" sz="1800" dirty="0">
                <a:solidFill>
                  <a:srgbClr val="000000"/>
                </a:solidFill>
                <a:latin typeface="Arial" panose="020B0604020202020204" pitchFamily="34" charset="0"/>
                <a:cs typeface="Arial" panose="020B0604020202020204" pitchFamily="34" charset="0"/>
              </a:rPr>
              <a:t>	</a:t>
            </a:r>
            <a:r>
              <a:rPr lang="pt-BR" dirty="0">
                <a:solidFill>
                  <a:srgbClr val="000000"/>
                </a:solidFill>
                <a:latin typeface="+mj-lt"/>
                <a:cs typeface="Arial" panose="020B0604020202020204" pitchFamily="34" charset="0"/>
              </a:rPr>
              <a:t>Porque consiste no </a:t>
            </a:r>
            <a:r>
              <a:rPr lang="pt-BR" b="1" dirty="0">
                <a:solidFill>
                  <a:srgbClr val="000000"/>
                </a:solidFill>
                <a:latin typeface="+mj-lt"/>
                <a:cs typeface="Arial" panose="020B0604020202020204" pitchFamily="34" charset="0"/>
              </a:rPr>
              <a:t>medo da ENTREGA</a:t>
            </a:r>
            <a:r>
              <a:rPr lang="pt-BR" dirty="0">
                <a:solidFill>
                  <a:srgbClr val="000000"/>
                </a:solidFill>
                <a:latin typeface="+mj-lt"/>
                <a:cs typeface="Arial" panose="020B0604020202020204" pitchFamily="34" charset="0"/>
              </a:rPr>
              <a:t>, </a:t>
            </a:r>
            <a:r>
              <a:rPr lang="pt-BR" b="1" dirty="0">
                <a:solidFill>
                  <a:srgbClr val="000000"/>
                </a:solidFill>
                <a:latin typeface="+mj-lt"/>
                <a:cs typeface="Arial" panose="020B0604020202020204" pitchFamily="34" charset="0"/>
              </a:rPr>
              <a:t>de fazer uma escolha e se estregar à essa escolha.</a:t>
            </a:r>
            <a:r>
              <a:rPr lang="pt-BR" dirty="0">
                <a:solidFill>
                  <a:srgbClr val="000000"/>
                </a:solidFill>
                <a:latin typeface="+mj-lt"/>
                <a:cs typeface="Arial" panose="020B0604020202020204" pitchFamily="34" charset="0"/>
              </a:rPr>
              <a:t> Quando abrimos o peito, nos abrimos à entrega, nos entregamos. </a:t>
            </a:r>
          </a:p>
          <a:p>
            <a:pPr marL="0" indent="0">
              <a:buNone/>
            </a:pPr>
            <a:endParaRPr lang="pt-BR" sz="2000" dirty="0">
              <a:solidFill>
                <a:srgbClr val="000000"/>
              </a:solidFill>
            </a:endParaRPr>
          </a:p>
        </p:txBody>
      </p:sp>
    </p:spTree>
    <p:extLst>
      <p:ext uri="{BB962C8B-B14F-4D97-AF65-F5344CB8AC3E}">
        <p14:creationId xmlns:p14="http://schemas.microsoft.com/office/powerpoint/2010/main" val="1509873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BA8ED8-DECD-48C1-8933-9A95474EAECB}"/>
              </a:ext>
            </a:extLst>
          </p:cNvPr>
          <p:cNvSpPr>
            <a:spLocks noGrp="1"/>
          </p:cNvSpPr>
          <p:nvPr>
            <p:ph type="title"/>
          </p:nvPr>
        </p:nvSpPr>
        <p:spPr/>
        <p:txBody>
          <a:bodyPr/>
          <a:lstStyle/>
          <a:p>
            <a:r>
              <a:rPr lang="pt-BR" dirty="0"/>
              <a:t>Ambivalência </a:t>
            </a:r>
          </a:p>
        </p:txBody>
      </p:sp>
      <p:sp>
        <p:nvSpPr>
          <p:cNvPr id="3" name="Espaço Reservado para Conteúdo 2">
            <a:extLst>
              <a:ext uri="{FF2B5EF4-FFF2-40B4-BE49-F238E27FC236}">
                <a16:creationId xmlns:a16="http://schemas.microsoft.com/office/drawing/2014/main" id="{F1BF4F7D-859E-4C9D-BEE9-0E2E5D43C274}"/>
              </a:ext>
            </a:extLst>
          </p:cNvPr>
          <p:cNvSpPr>
            <a:spLocks noGrp="1"/>
          </p:cNvSpPr>
          <p:nvPr>
            <p:ph idx="1"/>
          </p:nvPr>
        </p:nvSpPr>
        <p:spPr/>
        <p:txBody>
          <a:bodyPr/>
          <a:lstStyle/>
          <a:p>
            <a:pPr marL="0" indent="0">
              <a:buNone/>
            </a:pPr>
            <a:r>
              <a:rPr lang="pt-BR" dirty="0"/>
              <a:t>	“A ambivalência deslocada para o tórax reflete não só o eu psicológico do indivíduo, mas também sua identidade biológica, com ambivalências homossexuais consequentes.</a:t>
            </a:r>
          </a:p>
          <a:p>
            <a:pPr marL="0" indent="0">
              <a:buNone/>
            </a:pPr>
            <a:r>
              <a:rPr lang="pt-BR" dirty="0"/>
              <a:t>	A identidade não pode ser ambivalente: ou se é homem ou se é mulher. A bissexualidade, como lembra </a:t>
            </a:r>
            <a:r>
              <a:rPr lang="pt-BR" dirty="0" err="1"/>
              <a:t>Lowen</a:t>
            </a:r>
            <a:r>
              <a:rPr lang="pt-BR" dirty="0"/>
              <a:t>, é a tentativa de sair da homossexualidade como compensação, mas biologicamente a bissexualidade não existe</a:t>
            </a:r>
            <a:r>
              <a:rPr lang="pt-BR"/>
              <a:t>.” Navarro</a:t>
            </a:r>
          </a:p>
        </p:txBody>
      </p:sp>
    </p:spTree>
    <p:extLst>
      <p:ext uri="{BB962C8B-B14F-4D97-AF65-F5344CB8AC3E}">
        <p14:creationId xmlns:p14="http://schemas.microsoft.com/office/powerpoint/2010/main" val="4175333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26" name="Picture 2" descr="Resultado de imagem para bandeira lgbt">
            <a:extLst>
              <a:ext uri="{FF2B5EF4-FFF2-40B4-BE49-F238E27FC236}">
                <a16:creationId xmlns:a16="http://schemas.microsoft.com/office/drawing/2014/main" id="{4B13BE6C-152B-4271-8AED-75B89347F1A3}"/>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tretch>
            <a:fillRect/>
          </a:stretch>
        </p:blipFill>
        <p:spPr bwMode="auto">
          <a:xfrm>
            <a:off x="1598242" y="1123527"/>
            <a:ext cx="6531631" cy="4604800"/>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a:solidFill>
              <a:srgbClr val="F89A02"/>
            </a:solidFill>
          </a:ln>
        </p:spPr>
        <p:style>
          <a:lnRef idx="1">
            <a:schemeClr val="accent1"/>
          </a:lnRef>
          <a:fillRef idx="0">
            <a:schemeClr val="accent1"/>
          </a:fillRef>
          <a:effectRef idx="0">
            <a:schemeClr val="accent1"/>
          </a:effectRef>
          <a:fontRef idx="minor">
            <a:schemeClr val="tx1"/>
          </a:fontRef>
        </p:style>
      </p:cxnSp>
      <p:sp>
        <p:nvSpPr>
          <p:cNvPr id="2" name="Retângulo 1">
            <a:extLst>
              <a:ext uri="{FF2B5EF4-FFF2-40B4-BE49-F238E27FC236}">
                <a16:creationId xmlns:a16="http://schemas.microsoft.com/office/drawing/2014/main" id="{5AAB49A2-A7CB-48DC-8C6B-D742E8E2E027}"/>
              </a:ext>
            </a:extLst>
          </p:cNvPr>
          <p:cNvSpPr/>
          <p:nvPr/>
        </p:nvSpPr>
        <p:spPr>
          <a:xfrm>
            <a:off x="188119" y="127797"/>
            <a:ext cx="11815762" cy="5913607"/>
          </a:xfrm>
          <a:prstGeom prst="rect">
            <a:avLst/>
          </a:prstGeom>
        </p:spPr>
        <p:txBody>
          <a:bodyPr wrap="square">
            <a:spAutoFit/>
          </a:bodyPr>
          <a:lstStyle/>
          <a:p>
            <a:pPr algn="just">
              <a:lnSpc>
                <a:spcPct val="107000"/>
              </a:lnSpc>
              <a:spcAft>
                <a:spcPts val="800"/>
              </a:spcAft>
            </a:pPr>
            <a:r>
              <a:rPr lang="pt-BR" sz="3600" dirty="0">
                <a:latin typeface="Arial" panose="020B0604020202020204" pitchFamily="34" charset="0"/>
                <a:ea typeface="Calibri" panose="020F0502020204030204" pitchFamily="34" charset="0"/>
                <a:cs typeface="Times New Roman" panose="02020603050405020304" pitchFamily="18" charset="0"/>
              </a:rPr>
              <a:t>REFLEXÃO: SOBRE A IDENTIDADE DE GÊNERO E AFETIVIDADE</a:t>
            </a:r>
            <a:r>
              <a:rPr lang="pt-BR" sz="1200" dirty="0">
                <a:latin typeface="Arial" panose="020B0604020202020204" pitchFamily="34" charset="0"/>
                <a:ea typeface="Calibri" panose="020F0502020204030204" pitchFamily="34" charset="0"/>
                <a:cs typeface="Times New Roman" panose="02020603050405020304" pitchFamily="18" charset="0"/>
              </a:rPr>
              <a:t>:</a:t>
            </a:r>
            <a:endParaRPr lang="pt-BR" sz="1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pt-BR" b="1" dirty="0">
                <a:latin typeface="Arial" panose="020B0604020202020204" pitchFamily="34" charset="0"/>
                <a:ea typeface="Calibri" panose="020F0502020204030204" pitchFamily="34" charset="0"/>
                <a:cs typeface="Times New Roman" panose="02020603050405020304" pitchFamily="18" charset="0"/>
              </a:rPr>
              <a:t>Identidade de gênero</a:t>
            </a:r>
            <a:r>
              <a:rPr lang="pt-BR" dirty="0">
                <a:latin typeface="Arial" panose="020B0604020202020204" pitchFamily="34" charset="0"/>
                <a:ea typeface="Calibri" panose="020F0502020204030204" pitchFamily="34" charset="0"/>
                <a:cs typeface="Times New Roman" panose="02020603050405020304" pitchFamily="18" charset="0"/>
              </a:rPr>
              <a:t> é uma experiência interna e individual do gênero de cada pessoa, que pode ou não corresponder ao sexo atribuído no nascimento, incluindo o senso pessoal do corpo (que pode envolver, por livre escolha, modificação da aparência ou função corporal por meios médicos, cirúrgicos e outros) e outras expressões de gênero, inclusive vestimenta, modo de falar e maneirismos</a:t>
            </a:r>
            <a:r>
              <a:rPr lang="pt-BR" dirty="0">
                <a:solidFill>
                  <a:srgbClr val="555555"/>
                </a:solidFill>
                <a:latin typeface="Roboto"/>
                <a:ea typeface="Calibri" panose="020F0502020204030204" pitchFamily="34" charset="0"/>
                <a:cs typeface="Times New Roman" panose="02020603050405020304" pitchFamily="18" charset="0"/>
              </a:rPr>
              <a:t> </a:t>
            </a:r>
            <a:r>
              <a:rPr lang="pt-BR" dirty="0">
                <a:latin typeface="Arial" panose="020B0604020202020204" pitchFamily="34" charset="0"/>
                <a:ea typeface="Calibri" panose="020F0502020204030204" pitchFamily="34" charset="0"/>
                <a:cs typeface="Times New Roman" panose="02020603050405020304" pitchFamily="18" charset="0"/>
              </a:rPr>
              <a:t>percepção que uma pessoa tem de si como sendo do gênero masculino, feminino ou de alguma combinação dos dois, independente de sexo biológico. Trata-se da convicção íntima de uma pessoa de ser do gênero masculino (homem) ou do gênero feminino (mulher). A identidade de gênero da pessoa não necessariamente está visível para as demais pessoas.</a:t>
            </a:r>
            <a:endParaRPr lang="pt-BR"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pt-BR" b="1" dirty="0">
                <a:latin typeface="Arial" panose="020B0604020202020204" pitchFamily="34" charset="0"/>
                <a:ea typeface="Calibri" panose="020F0502020204030204" pitchFamily="34" charset="0"/>
                <a:cs typeface="Times New Roman" panose="02020603050405020304" pitchFamily="18" charset="0"/>
              </a:rPr>
              <a:t>Sexualidade</a:t>
            </a:r>
            <a:r>
              <a:rPr lang="pt-BR" dirty="0">
                <a:latin typeface="Arial" panose="020B0604020202020204" pitchFamily="34" charset="0"/>
                <a:ea typeface="Calibri" panose="020F0502020204030204" pitchFamily="34" charset="0"/>
                <a:cs typeface="Times New Roman" panose="02020603050405020304" pitchFamily="18" charset="0"/>
              </a:rPr>
              <a:t>: Refere-se às elaborações culturais sobre os prazeres e os intercâmbios sociais e corporais que compreendem desde o erotismo, o desejo e o afeto, até noções relativas à saúde, à reprodução, ao uso de tecnologias e ao exercício do poder na sociedade. As definições atuais da sexualidade abarcam, nas ciências sociais, significados, ideias, desejos, sensações, emoções, experiências, condutas, proibições, modelos e fantasias que são configurados de modos diversos em diferentes contextos sociais e períodos históricos. Trata-se, portanto, de um conceito dinâmico que vai evolucionando e que está sujeito a diversos usos, múltiplas e contraditórias interpretações e que se encontra sujeito a debates e a disputas políticas.</a:t>
            </a:r>
            <a:endParaRPr lang="pt-B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4073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F6C896"/>
            </a:solidFill>
          </a:ln>
        </p:spPr>
        <p:style>
          <a:lnRef idx="1">
            <a:schemeClr val="accent1"/>
          </a:lnRef>
          <a:fillRef idx="0">
            <a:schemeClr val="accent1"/>
          </a:fillRef>
          <a:effectRef idx="0">
            <a:schemeClr val="accent1"/>
          </a:effectRef>
          <a:fontRef idx="minor">
            <a:schemeClr val="tx1"/>
          </a:fontRef>
        </p:style>
      </p:cxnSp>
      <p:pic>
        <p:nvPicPr>
          <p:cNvPr id="5" name="Imagem 4" descr="Uma imagem contendo homem, vestuário&#10;&#10;Descrição gerada automaticamente">
            <a:extLst>
              <a:ext uri="{FF2B5EF4-FFF2-40B4-BE49-F238E27FC236}">
                <a16:creationId xmlns:a16="http://schemas.microsoft.com/office/drawing/2014/main" id="{237976F9-588E-469F-929A-0FB271885DD4}"/>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4061860" y="1123527"/>
            <a:ext cx="6919781" cy="4604800"/>
          </a:xfrm>
          <a:prstGeom prst="rect">
            <a:avLst/>
          </a:prstGeom>
          <a:ln>
            <a:noFill/>
          </a:ln>
          <a:effectLst>
            <a:softEdge rad="112500"/>
          </a:effectLst>
        </p:spPr>
      </p:pic>
      <p:sp>
        <p:nvSpPr>
          <p:cNvPr id="3" name="Retângulo 2">
            <a:extLst>
              <a:ext uri="{FF2B5EF4-FFF2-40B4-BE49-F238E27FC236}">
                <a16:creationId xmlns:a16="http://schemas.microsoft.com/office/drawing/2014/main" id="{2869DEFC-B0D2-4F98-8E90-0BB60BB1ADE2}"/>
              </a:ext>
            </a:extLst>
          </p:cNvPr>
          <p:cNvSpPr/>
          <p:nvPr/>
        </p:nvSpPr>
        <p:spPr>
          <a:xfrm>
            <a:off x="128587" y="708608"/>
            <a:ext cx="11915775" cy="6230103"/>
          </a:xfrm>
          <a:prstGeom prst="rect">
            <a:avLst/>
          </a:prstGeom>
        </p:spPr>
        <p:txBody>
          <a:bodyPr wrap="square">
            <a:spAutoFit/>
          </a:bodyPr>
          <a:lstStyle/>
          <a:p>
            <a:pPr marL="285750" indent="-285750" algn="just">
              <a:lnSpc>
                <a:spcPct val="107000"/>
              </a:lnSpc>
              <a:spcAft>
                <a:spcPts val="800"/>
              </a:spcAft>
              <a:buFont typeface="Arial" panose="020B0604020202020204" pitchFamily="34" charset="0"/>
              <a:buChar char="•"/>
            </a:pPr>
            <a:r>
              <a:rPr lang="pt-BR" b="1" dirty="0">
                <a:latin typeface="Arial" panose="020B0604020202020204" pitchFamily="34" charset="0"/>
                <a:ea typeface="Calibri" panose="020F0502020204030204" pitchFamily="34" charset="0"/>
                <a:cs typeface="Arial" panose="020B0604020202020204" pitchFamily="34" charset="0"/>
              </a:rPr>
              <a:t>Sexo biológico</a:t>
            </a:r>
            <a:r>
              <a:rPr lang="pt-BR" dirty="0">
                <a:latin typeface="Arial" panose="020B0604020202020204" pitchFamily="34" charset="0"/>
                <a:ea typeface="Calibri" panose="020F0502020204030204" pitchFamily="34" charset="0"/>
                <a:cs typeface="Arial" panose="020B0604020202020204" pitchFamily="34" charset="0"/>
              </a:rPr>
              <a:t>: Em termos simples, o sexo biológico diz respeito às características biológicas que a pessoa tem ao nascer. Podem incluir cromossomos, genitália, composição hormonal, entre outros. Em um primeiro momento, isso infere que a pessoa pode nascer macho, fêmea ou intersexual</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No paradigma pós reichiano, a questão homossexual dentro deste segmento: </a:t>
            </a:r>
            <a:r>
              <a:rPr lang="pt-BR" b="1" i="1" dirty="0">
                <a:latin typeface="Arial" panose="020B0604020202020204" pitchFamily="34" charset="0"/>
                <a:ea typeface="Calibri" panose="020F0502020204030204" pitchFamily="34" charset="0"/>
                <a:cs typeface="Arial" panose="020B0604020202020204" pitchFamily="34" charset="0"/>
              </a:rPr>
              <a:t>“se define não como doença, mas como uma expressão da imaturidade da identidade biológica de um indivíduo, ou seja, do eu, com consequentes desvios no desenvolvimento da vida afetiva”.</a:t>
            </a:r>
            <a:r>
              <a:rPr lang="pt-BR" i="1" dirty="0">
                <a:latin typeface="Arial" panose="020B0604020202020204" pitchFamily="34" charset="0"/>
                <a:ea typeface="Calibri" panose="020F0502020204030204" pitchFamily="34" charset="0"/>
                <a:cs typeface="Arial" panose="020B0604020202020204" pitchFamily="34" charset="0"/>
              </a:rPr>
              <a:t> </a:t>
            </a:r>
            <a:r>
              <a:rPr lang="pt-BR" dirty="0">
                <a:latin typeface="Arial" panose="020B0604020202020204" pitchFamily="34" charset="0"/>
                <a:ea typeface="Calibri" panose="020F0502020204030204" pitchFamily="34" charset="0"/>
                <a:cs typeface="Arial" panose="020B0604020202020204" pitchFamily="34" charset="0"/>
              </a:rPr>
              <a:t>(Navarro)</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Esse debate deve ser feito e como terapeutas não devemos colocar a questão da homossexualidade e transexualidade de maneira generalizada e nem tratá-las como um sintoma ou expressão de um bloqueio (mesmo fora do cenário clínico).</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A forma como individuo vive a sua sexualidade, sua história e sua coerência afetiva são os fatores que devem considerado, levando em consideração que muitos comportamento heterossexuais também podem ser vividos com conflitos, imaturidade afetiva e ambivalência e isso irá caracterizar a presença de um bloqueio.</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O contexto social e cultural não devem ser descartados dentro desse panorama, pois embora Navarro traga a questão do medo biológico embrionário e uma relação conflituosa com a figura materna-paterna associado, não podemos generalizar que isso acontece em TODO processo de orientação sexual que sai dos paradigmas homem-mulher impostos.</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A maioria dos  homossexuais e transsexuais não conseguem expressar seus afetos, não por um bloqueio em seu desenvolvimento e sim por um medo social real de homofobia.</a:t>
            </a:r>
          </a:p>
          <a:p>
            <a:pPr>
              <a:lnSpc>
                <a:spcPct val="107000"/>
              </a:lnSpc>
              <a:spcAft>
                <a:spcPts val="800"/>
              </a:spcAft>
            </a:pPr>
            <a:r>
              <a:rPr lang="pt-BR" sz="1200" dirty="0">
                <a:latin typeface="Arial" panose="020B0604020202020204" pitchFamily="34" charset="0"/>
                <a:ea typeface="Calibri" panose="020F0502020204030204" pitchFamily="34" charset="0"/>
                <a:cs typeface="Times New Roman" panose="02020603050405020304" pitchFamily="18" charset="0"/>
              </a:rPr>
              <a:t> </a:t>
            </a:r>
            <a:endParaRPr lang="pt-BR"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2595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D1894C-1B41-41D8-964F-E8BCBDB4FA24}"/>
              </a:ext>
            </a:extLst>
          </p:cNvPr>
          <p:cNvSpPr>
            <a:spLocks noGrp="1"/>
          </p:cNvSpPr>
          <p:nvPr>
            <p:ph type="title"/>
          </p:nvPr>
        </p:nvSpPr>
        <p:spPr>
          <a:xfrm>
            <a:off x="8444204" y="640081"/>
            <a:ext cx="3141664" cy="5574451"/>
          </a:xfrm>
        </p:spPr>
        <p:txBody>
          <a:bodyPr vert="horz" lIns="91440" tIns="45720" rIns="91440" bIns="45720" rtlCol="0" anchor="ctr">
            <a:normAutofit/>
          </a:bodyPr>
          <a:lstStyle/>
          <a:p>
            <a:r>
              <a:rPr lang="en-US" sz="3600" kern="1200" dirty="0" err="1">
                <a:solidFill>
                  <a:schemeClr val="tx1"/>
                </a:solidFill>
                <a:latin typeface="Calibri" panose="020F0502020204030204" pitchFamily="34" charset="0"/>
                <a:cs typeface="Calibri" panose="020F0502020204030204" pitchFamily="34" charset="0"/>
              </a:rPr>
              <a:t>Biopatias</a:t>
            </a:r>
            <a:r>
              <a:rPr lang="en-US" sz="3600" kern="1200" dirty="0">
                <a:solidFill>
                  <a:schemeClr val="tx1"/>
                </a:solidFill>
                <a:latin typeface="Calibri" panose="020F0502020204030204" pitchFamily="34" charset="0"/>
                <a:cs typeface="Calibri" panose="020F0502020204030204" pitchFamily="34" charset="0"/>
              </a:rPr>
              <a:t> </a:t>
            </a:r>
            <a:r>
              <a:rPr lang="en-US" sz="3600" kern="1200" dirty="0" err="1">
                <a:solidFill>
                  <a:schemeClr val="tx1"/>
                </a:solidFill>
                <a:latin typeface="Calibri" panose="020F0502020204030204" pitchFamily="34" charset="0"/>
                <a:cs typeface="Calibri" panose="020F0502020204030204" pitchFamily="34" charset="0"/>
              </a:rPr>
              <a:t>relacionadas</a:t>
            </a:r>
            <a:r>
              <a:rPr lang="en-US" sz="3600" kern="1200" dirty="0">
                <a:solidFill>
                  <a:schemeClr val="tx1"/>
                </a:solidFill>
                <a:latin typeface="Calibri" panose="020F0502020204030204" pitchFamily="34" charset="0"/>
                <a:cs typeface="Calibri" panose="020F0502020204030204" pitchFamily="34" charset="0"/>
              </a:rPr>
              <a:t> com </a:t>
            </a:r>
            <a:r>
              <a:rPr lang="en-US" sz="3600" kern="1200" dirty="0" err="1">
                <a:solidFill>
                  <a:schemeClr val="tx1"/>
                </a:solidFill>
                <a:latin typeface="Calibri" panose="020F0502020204030204" pitchFamily="34" charset="0"/>
                <a:cs typeface="Calibri" panose="020F0502020204030204" pitchFamily="34" charset="0"/>
              </a:rPr>
              <a:t>os</a:t>
            </a:r>
            <a:r>
              <a:rPr lang="en-US" sz="3600" kern="1200" dirty="0">
                <a:solidFill>
                  <a:schemeClr val="tx1"/>
                </a:solidFill>
                <a:latin typeface="Calibri" panose="020F0502020204030204" pitchFamily="34" charset="0"/>
                <a:cs typeface="Calibri" panose="020F0502020204030204" pitchFamily="34" charset="0"/>
              </a:rPr>
              <a:t> </a:t>
            </a:r>
            <a:r>
              <a:rPr lang="en-US" sz="3600" kern="1200" dirty="0" err="1">
                <a:solidFill>
                  <a:schemeClr val="tx1"/>
                </a:solidFill>
                <a:latin typeface="Calibri" panose="020F0502020204030204" pitchFamily="34" charset="0"/>
                <a:cs typeface="Calibri" panose="020F0502020204030204" pitchFamily="34" charset="0"/>
              </a:rPr>
              <a:t>órgãos</a:t>
            </a:r>
            <a:r>
              <a:rPr lang="en-US" sz="3600" kern="1200" dirty="0">
                <a:solidFill>
                  <a:schemeClr val="tx1"/>
                </a:solidFill>
                <a:latin typeface="Calibri" panose="020F0502020204030204" pitchFamily="34" charset="0"/>
                <a:cs typeface="Calibri" panose="020F0502020204030204" pitchFamily="34" charset="0"/>
              </a:rPr>
              <a:t> e </a:t>
            </a:r>
            <a:r>
              <a:rPr lang="en-US" sz="3600" kern="1200" dirty="0" err="1">
                <a:solidFill>
                  <a:schemeClr val="tx1"/>
                </a:solidFill>
                <a:latin typeface="Calibri" panose="020F0502020204030204" pitchFamily="34" charset="0"/>
                <a:cs typeface="Calibri" panose="020F0502020204030204" pitchFamily="34" charset="0"/>
              </a:rPr>
              <a:t>funções</a:t>
            </a:r>
            <a:r>
              <a:rPr lang="en-US" sz="3600" kern="1200" dirty="0">
                <a:solidFill>
                  <a:schemeClr val="tx1"/>
                </a:solidFill>
                <a:latin typeface="Calibri" panose="020F0502020204030204" pitchFamily="34" charset="0"/>
                <a:cs typeface="Calibri" panose="020F0502020204030204" pitchFamily="34" charset="0"/>
              </a:rPr>
              <a:t> do quarto </a:t>
            </a:r>
            <a:r>
              <a:rPr lang="en-US" sz="3600" kern="1200" dirty="0" err="1">
                <a:solidFill>
                  <a:schemeClr val="tx1"/>
                </a:solidFill>
                <a:latin typeface="Calibri" panose="020F0502020204030204" pitchFamily="34" charset="0"/>
                <a:cs typeface="Calibri" panose="020F0502020204030204" pitchFamily="34" charset="0"/>
              </a:rPr>
              <a:t>nível</a:t>
            </a:r>
            <a:endParaRPr lang="en-US" sz="3600" kern="1200" dirty="0">
              <a:solidFill>
                <a:schemeClr val="tx1"/>
              </a:solidFill>
              <a:latin typeface="Calibri" panose="020F0502020204030204" pitchFamily="34" charset="0"/>
              <a:cs typeface="Calibri" panose="020F0502020204030204" pitchFamily="34" charset="0"/>
            </a:endParaRPr>
          </a:p>
        </p:txBody>
      </p:sp>
      <p:pic>
        <p:nvPicPr>
          <p:cNvPr id="7170" name="Picture 2" descr="selective focus photography of heart organ illustration">
            <a:extLst>
              <a:ext uri="{FF2B5EF4-FFF2-40B4-BE49-F238E27FC236}">
                <a16:creationId xmlns:a16="http://schemas.microsoft.com/office/drawing/2014/main" id="{2C0D9419-6FEC-4BE1-8029-7C898DB609C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049" r="27169" b="-1"/>
          <a:stretch/>
        </p:blipFill>
        <p:spPr bwMode="auto">
          <a:xfrm>
            <a:off x="4402138" y="681038"/>
            <a:ext cx="3684588" cy="5491163"/>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human anatomy display">
            <a:extLst>
              <a:ext uri="{FF2B5EF4-FFF2-40B4-BE49-F238E27FC236}">
                <a16:creationId xmlns:a16="http://schemas.microsoft.com/office/drawing/2014/main" id="{315A4C9B-5D10-4ADF-AE12-114FE3767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1038"/>
            <a:ext cx="3633788" cy="54911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06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16AAD4-8800-4870-9875-AC783E09B7EE}"/>
              </a:ext>
            </a:extLst>
          </p:cNvPr>
          <p:cNvSpPr>
            <a:spLocks noGrp="1"/>
          </p:cNvSpPr>
          <p:nvPr>
            <p:ph type="title"/>
          </p:nvPr>
        </p:nvSpPr>
        <p:spPr>
          <a:xfrm>
            <a:off x="838200" y="365125"/>
            <a:ext cx="10515600" cy="1325563"/>
          </a:xfrm>
        </p:spPr>
        <p:txBody>
          <a:bodyPr>
            <a:normAutofit/>
          </a:bodyPr>
          <a:lstStyle/>
          <a:p>
            <a:r>
              <a:rPr lang="pt-BR" sz="3600" dirty="0">
                <a:latin typeface="+mn-lt"/>
                <a:cs typeface="Arial" panose="020B0604020202020204" pitchFamily="34" charset="0"/>
              </a:rPr>
              <a:t>Angina e enfarte do miocárdio</a:t>
            </a:r>
          </a:p>
        </p:txBody>
      </p:sp>
      <p:sp>
        <p:nvSpPr>
          <p:cNvPr id="3" name="Espaço Reservado para Conteúdo 2">
            <a:extLst>
              <a:ext uri="{FF2B5EF4-FFF2-40B4-BE49-F238E27FC236}">
                <a16:creationId xmlns:a16="http://schemas.microsoft.com/office/drawing/2014/main" id="{5374D0D3-63E7-44BD-8623-85A2F328963A}"/>
              </a:ext>
            </a:extLst>
          </p:cNvPr>
          <p:cNvSpPr>
            <a:spLocks noGrp="1"/>
          </p:cNvSpPr>
          <p:nvPr>
            <p:ph idx="1"/>
          </p:nvPr>
        </p:nvSpPr>
        <p:spPr>
          <a:xfrm>
            <a:off x="838200" y="1825625"/>
            <a:ext cx="5015484" cy="4351338"/>
          </a:xfrm>
        </p:spPr>
        <p:txBody>
          <a:bodyPr>
            <a:noAutofit/>
          </a:bodyPr>
          <a:lstStyle/>
          <a:p>
            <a:pPr marL="0" indent="0">
              <a:buNone/>
            </a:pPr>
            <a:r>
              <a:rPr lang="pt-BR" sz="2000" dirty="0">
                <a:latin typeface="Arial" panose="020B0604020202020204" pitchFamily="34" charset="0"/>
                <a:cs typeface="Arial" panose="020B0604020202020204" pitchFamily="34" charset="0"/>
              </a:rPr>
              <a:t>Sístole-diástole – movimentos de contração-expansão, </a:t>
            </a:r>
            <a:r>
              <a:rPr lang="pt-BR" sz="2000" b="1" dirty="0">
                <a:latin typeface="Arial" panose="020B0604020202020204" pitchFamily="34" charset="0"/>
                <a:cs typeface="Arial" panose="020B0604020202020204" pitchFamily="34" charset="0"/>
              </a:rPr>
              <a:t>movimento rítmico </a:t>
            </a:r>
            <a:r>
              <a:rPr lang="pt-BR" sz="2000" dirty="0">
                <a:latin typeface="Arial" panose="020B0604020202020204" pitchFamily="34" charset="0"/>
                <a:cs typeface="Arial" panose="020B0604020202020204" pitchFamily="34" charset="0"/>
              </a:rPr>
              <a:t>do coração que </a:t>
            </a:r>
            <a:r>
              <a:rPr lang="pt-BR" sz="2000" b="1" dirty="0">
                <a:latin typeface="Arial" panose="020B0604020202020204" pitchFamily="34" charset="0"/>
                <a:cs typeface="Arial" panose="020B0604020202020204" pitchFamily="34" charset="0"/>
              </a:rPr>
              <a:t>se origina da especialização de certas fibras musculares</a:t>
            </a:r>
            <a:r>
              <a:rPr lang="pt-BR" sz="2000" dirty="0">
                <a:latin typeface="Arial" panose="020B0604020202020204" pitchFamily="34" charset="0"/>
                <a:cs typeface="Arial" panose="020B0604020202020204" pitchFamily="34" charset="0"/>
              </a:rPr>
              <a:t> que propagam seu impulso à totalidade do músculo.</a:t>
            </a:r>
          </a:p>
          <a:p>
            <a:pPr marL="0" indent="0">
              <a:buNone/>
            </a:pPr>
            <a:r>
              <a:rPr lang="pt-BR" sz="2000" dirty="0">
                <a:latin typeface="Arial" panose="020B0604020202020204" pitchFamily="34" charset="0"/>
                <a:cs typeface="Arial" panose="020B0604020202020204" pitchFamily="34" charset="0"/>
              </a:rPr>
              <a:t>	</a:t>
            </a:r>
            <a:r>
              <a:rPr lang="pt-BR" sz="2000" b="1" dirty="0">
                <a:latin typeface="Arial" panose="020B0604020202020204" pitchFamily="34" charset="0"/>
                <a:cs typeface="Arial" panose="020B0604020202020204" pitchFamily="34" charset="0"/>
              </a:rPr>
              <a:t>A alimentação do músculo </a:t>
            </a:r>
            <a:r>
              <a:rPr lang="pt-BR" sz="2000" dirty="0">
                <a:latin typeface="Arial" panose="020B0604020202020204" pitchFamily="34" charset="0"/>
                <a:cs typeface="Arial" panose="020B0604020202020204" pitchFamily="34" charset="0"/>
              </a:rPr>
              <a:t>cardíaco </a:t>
            </a:r>
            <a:r>
              <a:rPr lang="pt-BR" sz="2000" b="1" dirty="0">
                <a:latin typeface="Arial" panose="020B0604020202020204" pitchFamily="34" charset="0"/>
                <a:cs typeface="Arial" panose="020B0604020202020204" pitchFamily="34" charset="0"/>
              </a:rPr>
              <a:t>é assegurada pelo sangue transportado pelas artérias coronárias</a:t>
            </a:r>
            <a:r>
              <a:rPr lang="pt-BR" sz="2000" dirty="0">
                <a:latin typeface="Arial" panose="020B0604020202020204" pitchFamily="34" charset="0"/>
                <a:cs typeface="Arial" panose="020B0604020202020204" pitchFamily="34" charset="0"/>
              </a:rPr>
              <a:t>. </a:t>
            </a:r>
            <a:r>
              <a:rPr lang="pt-BR" sz="2000" b="1" dirty="0">
                <a:latin typeface="Arial" panose="020B0604020202020204" pitchFamily="34" charset="0"/>
                <a:cs typeface="Arial" panose="020B0604020202020204" pitchFamily="34" charset="0"/>
              </a:rPr>
              <a:t>As coronárias, em seguida a um estresse que estimula o simpático, podem sofrer um espasmo</a:t>
            </a:r>
            <a:r>
              <a:rPr lang="pt-BR" sz="2000" dirty="0">
                <a:latin typeface="Arial" panose="020B0604020202020204" pitchFamily="34" charset="0"/>
                <a:cs typeface="Arial" panose="020B0604020202020204" pitchFamily="34" charset="0"/>
              </a:rPr>
              <a:t> de tal monta que </a:t>
            </a:r>
            <a:r>
              <a:rPr lang="pt-BR" sz="2000" b="1" dirty="0">
                <a:latin typeface="Arial" panose="020B0604020202020204" pitchFamily="34" charset="0"/>
                <a:cs typeface="Arial" panose="020B0604020202020204" pitchFamily="34" charset="0"/>
              </a:rPr>
              <a:t>a luz da artéria se torna totalmente obstruída</a:t>
            </a:r>
            <a:r>
              <a:rPr lang="pt-BR" sz="2000" dirty="0">
                <a:latin typeface="Arial" panose="020B0604020202020204" pitchFamily="34" charset="0"/>
                <a:cs typeface="Arial" panose="020B0604020202020204" pitchFamily="34" charset="0"/>
              </a:rPr>
              <a:t>, </a:t>
            </a:r>
            <a:r>
              <a:rPr lang="pt-BR" sz="2000" b="1" dirty="0">
                <a:latin typeface="Arial" panose="020B0604020202020204" pitchFamily="34" charset="0"/>
                <a:cs typeface="Arial" panose="020B0604020202020204" pitchFamily="34" charset="0"/>
              </a:rPr>
              <a:t>impedindo o afluxo do sangue </a:t>
            </a:r>
            <a:r>
              <a:rPr lang="pt-BR" sz="2000" dirty="0">
                <a:latin typeface="Arial" panose="020B0604020202020204" pitchFamily="34" charset="0"/>
                <a:cs typeface="Arial" panose="020B0604020202020204" pitchFamily="34" charset="0"/>
              </a:rPr>
              <a:t>e determinando uma </a:t>
            </a:r>
            <a:r>
              <a:rPr lang="pt-BR" sz="2000" b="1" dirty="0">
                <a:latin typeface="Arial" panose="020B0604020202020204" pitchFamily="34" charset="0"/>
                <a:cs typeface="Arial" panose="020B0604020202020204" pitchFamily="34" charset="0"/>
              </a:rPr>
              <a:t>manifestação isquêmica transitória (</a:t>
            </a:r>
            <a:r>
              <a:rPr lang="pt-BR" sz="2000" b="1" dirty="0" err="1">
                <a:latin typeface="Arial" panose="020B0604020202020204" pitchFamily="34" charset="0"/>
                <a:cs typeface="Arial" panose="020B0604020202020204" pitchFamily="34" charset="0"/>
              </a:rPr>
              <a:t>angia</a:t>
            </a:r>
            <a:r>
              <a:rPr lang="pt-BR" sz="2000" b="1" dirty="0">
                <a:latin typeface="Arial" panose="020B0604020202020204" pitchFamily="34" charset="0"/>
                <a:cs typeface="Arial" panose="020B0604020202020204" pitchFamily="34" charset="0"/>
              </a:rPr>
              <a:t>) ou definitiva (infarto)</a:t>
            </a:r>
            <a:r>
              <a:rPr lang="pt-BR" sz="2000" dirty="0">
                <a:latin typeface="Arial" panose="020B0604020202020204" pitchFamily="34" charset="0"/>
                <a:cs typeface="Arial" panose="020B0604020202020204" pitchFamily="34" charset="0"/>
              </a:rPr>
              <a:t>. </a:t>
            </a:r>
          </a:p>
        </p:txBody>
      </p:sp>
      <p:pic>
        <p:nvPicPr>
          <p:cNvPr id="1026" name="Picture 2">
            <a:extLst>
              <a:ext uri="{FF2B5EF4-FFF2-40B4-BE49-F238E27FC236}">
                <a16:creationId xmlns:a16="http://schemas.microsoft.com/office/drawing/2014/main" id="{4EB7D9B7-833A-4685-9650-C65FACA466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82" r="2965" b="1"/>
          <a:stretch/>
        </p:blipFill>
        <p:spPr bwMode="auto">
          <a:xfrm>
            <a:off x="6338316" y="1904281"/>
            <a:ext cx="507407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080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132735-A2C2-4267-A8C5-83363B1602B7}"/>
              </a:ext>
            </a:extLst>
          </p:cNvPr>
          <p:cNvSpPr>
            <a:spLocks noGrp="1"/>
          </p:cNvSpPr>
          <p:nvPr>
            <p:ph type="title"/>
          </p:nvPr>
        </p:nvSpPr>
        <p:spPr>
          <a:xfrm>
            <a:off x="838200" y="365125"/>
            <a:ext cx="10515600" cy="1325563"/>
          </a:xfrm>
        </p:spPr>
        <p:txBody>
          <a:bodyPr>
            <a:normAutofit/>
          </a:bodyPr>
          <a:lstStyle/>
          <a:p>
            <a:r>
              <a:rPr lang="pt-BR" sz="4800" dirty="0">
                <a:latin typeface="+mn-lt"/>
                <a:cs typeface="Arial" panose="020B0604020202020204" pitchFamily="34" charset="0"/>
              </a:rPr>
              <a:t>Angina</a:t>
            </a:r>
            <a:endParaRPr lang="pt-BR" sz="4800" dirty="0">
              <a:latin typeface="+mn-lt"/>
            </a:endParaRPr>
          </a:p>
        </p:txBody>
      </p:sp>
      <p:sp>
        <p:nvSpPr>
          <p:cNvPr id="3" name="Espaço Reservado para Conteúdo 2">
            <a:extLst>
              <a:ext uri="{FF2B5EF4-FFF2-40B4-BE49-F238E27FC236}">
                <a16:creationId xmlns:a16="http://schemas.microsoft.com/office/drawing/2014/main" id="{9DF46368-1555-44AB-AC8D-0E3695A3F804}"/>
              </a:ext>
            </a:extLst>
          </p:cNvPr>
          <p:cNvSpPr>
            <a:spLocks noGrp="1"/>
          </p:cNvSpPr>
          <p:nvPr>
            <p:ph idx="1"/>
          </p:nvPr>
        </p:nvSpPr>
        <p:spPr>
          <a:xfrm>
            <a:off x="838200" y="1825625"/>
            <a:ext cx="6714744" cy="4351338"/>
          </a:xfrm>
        </p:spPr>
        <p:txBody>
          <a:bodyPr>
            <a:normAutofit/>
          </a:bodyPr>
          <a:lstStyle/>
          <a:p>
            <a:pPr marL="0" indent="0">
              <a:buNone/>
            </a:pPr>
            <a:r>
              <a:rPr lang="pt-BR" sz="1500" dirty="0">
                <a:latin typeface="Arial" panose="020B0604020202020204" pitchFamily="34" charset="0"/>
                <a:cs typeface="Arial" panose="020B0604020202020204" pitchFamily="34" charset="0"/>
              </a:rPr>
              <a:t>	</a:t>
            </a:r>
            <a:r>
              <a:rPr lang="pt-BR" sz="1600" dirty="0">
                <a:latin typeface="Calibri" panose="020F0502020204030204" pitchFamily="34" charset="0"/>
                <a:cs typeface="Calibri" panose="020F0502020204030204" pitchFamily="34" charset="0"/>
              </a:rPr>
              <a:t>A angina do peito, </a:t>
            </a:r>
            <a:r>
              <a:rPr lang="pt-BR" sz="1600" i="1" dirty="0" err="1">
                <a:latin typeface="Calibri" panose="020F0502020204030204" pitchFamily="34" charset="0"/>
                <a:cs typeface="Calibri" panose="020F0502020204030204" pitchFamily="34" charset="0"/>
              </a:rPr>
              <a:t>angor</a:t>
            </a:r>
            <a:r>
              <a:rPr lang="pt-BR" sz="1600" dirty="0">
                <a:latin typeface="Calibri" panose="020F0502020204030204" pitchFamily="34" charset="0"/>
                <a:cs typeface="Calibri" panose="020F0502020204030204" pitchFamily="34" charset="0"/>
              </a:rPr>
              <a:t>, </a:t>
            </a:r>
            <a:r>
              <a:rPr lang="pt-BR" sz="1600" b="1" dirty="0">
                <a:latin typeface="Calibri" panose="020F0502020204030204" pitchFamily="34" charset="0"/>
                <a:cs typeface="Calibri" panose="020F0502020204030204" pitchFamily="34" charset="0"/>
              </a:rPr>
              <a:t>atinge quase seletivamente algumas categorias socioprofissionais</a:t>
            </a:r>
            <a:r>
              <a:rPr lang="pt-BR" sz="1600" dirty="0">
                <a:latin typeface="Calibri" panose="020F0502020204030204" pitchFamily="34" charset="0"/>
                <a:cs typeface="Calibri" panose="020F0502020204030204" pitchFamily="34" charset="0"/>
              </a:rPr>
              <a:t> e, particularmente, os </a:t>
            </a:r>
            <a:r>
              <a:rPr lang="pt-BR" sz="1600" b="1" dirty="0">
                <a:latin typeface="Calibri" panose="020F0502020204030204" pitchFamily="34" charset="0"/>
                <a:cs typeface="Calibri" panose="020F0502020204030204" pitchFamily="34" charset="0"/>
              </a:rPr>
              <a:t>indivíduos hiperativos e competitivos</a:t>
            </a:r>
            <a:r>
              <a:rPr lang="pt-BR" sz="1600" dirty="0">
                <a:latin typeface="Calibri" panose="020F0502020204030204" pitchFamily="34" charset="0"/>
                <a:cs typeface="Calibri" panose="020F0502020204030204" pitchFamily="34" charset="0"/>
              </a:rPr>
              <a:t>. Ela </a:t>
            </a:r>
            <a:r>
              <a:rPr lang="pt-BR" sz="1600" b="1" dirty="0">
                <a:latin typeface="Calibri" panose="020F0502020204030204" pitchFamily="34" charset="0"/>
                <a:cs typeface="Calibri" panose="020F0502020204030204" pitchFamily="34" charset="0"/>
              </a:rPr>
              <a:t>pode levar ao enfarte</a:t>
            </a:r>
            <a:r>
              <a:rPr lang="pt-BR" sz="1600" dirty="0">
                <a:latin typeface="Calibri" panose="020F0502020204030204" pitchFamily="34" charset="0"/>
                <a:cs typeface="Calibri" panose="020F0502020204030204" pitchFamily="34" charset="0"/>
              </a:rPr>
              <a:t>, caso haja um aumento da tensão arterial, sendo o mecanismo dessas duas doenças o da </a:t>
            </a:r>
            <a:r>
              <a:rPr lang="pt-BR" sz="1600" b="1" dirty="0" err="1">
                <a:latin typeface="Calibri" panose="020F0502020204030204" pitchFamily="34" charset="0"/>
                <a:cs typeface="Calibri" panose="020F0502020204030204" pitchFamily="34" charset="0"/>
              </a:rPr>
              <a:t>simpaticotonia</a:t>
            </a:r>
            <a:r>
              <a:rPr lang="pt-BR" sz="1600" b="1" dirty="0">
                <a:latin typeface="Calibri" panose="020F0502020204030204" pitchFamily="34" charset="0"/>
                <a:cs typeface="Calibri" panose="020F0502020204030204" pitchFamily="34" charset="0"/>
              </a:rPr>
              <a:t>.</a:t>
            </a:r>
            <a:r>
              <a:rPr lang="pt-BR" sz="1600" dirty="0">
                <a:latin typeface="Calibri" panose="020F0502020204030204" pitchFamily="34" charset="0"/>
                <a:cs typeface="Calibri" panose="020F0502020204030204" pitchFamily="34" charset="0"/>
              </a:rPr>
              <a:t> </a:t>
            </a:r>
          </a:p>
          <a:p>
            <a:pPr marL="0" indent="0">
              <a:buNone/>
            </a:pPr>
            <a:r>
              <a:rPr lang="pt-BR" sz="1600" dirty="0">
                <a:latin typeface="Calibri" panose="020F0502020204030204" pitchFamily="34" charset="0"/>
                <a:cs typeface="Calibri" panose="020F0502020204030204" pitchFamily="34" charset="0"/>
              </a:rPr>
              <a:t>	O </a:t>
            </a:r>
            <a:r>
              <a:rPr lang="pt-BR" sz="1600" b="1" dirty="0">
                <a:latin typeface="Calibri" panose="020F0502020204030204" pitchFamily="34" charset="0"/>
                <a:cs typeface="Calibri" panose="020F0502020204030204" pitchFamily="34" charset="0"/>
              </a:rPr>
              <a:t>carreirismo e o arrivismo </a:t>
            </a:r>
            <a:r>
              <a:rPr lang="pt-BR" sz="1600" dirty="0">
                <a:latin typeface="Calibri" panose="020F0502020204030204" pitchFamily="34" charset="0"/>
                <a:cs typeface="Calibri" panose="020F0502020204030204" pitchFamily="34" charset="0"/>
              </a:rPr>
              <a:t>estão entre os fatores mais diretamente responsáveis pelas doenças das coronárias. Pôde-se notar, nos doentes, a ocorrência simultânea de um </a:t>
            </a:r>
            <a:r>
              <a:rPr lang="pt-BR" sz="1600" b="1" dirty="0">
                <a:latin typeface="Calibri" panose="020F0502020204030204" pitchFamily="34" charset="0"/>
                <a:cs typeface="Calibri" panose="020F0502020204030204" pitchFamily="34" charset="0"/>
              </a:rPr>
              <a:t>modo de pensar tipicamente pragmático, um afundamento na rotina, uma </a:t>
            </a:r>
            <a:r>
              <a:rPr lang="pt-BR" sz="1600" b="1" dirty="0" err="1">
                <a:latin typeface="Calibri" panose="020F0502020204030204" pitchFamily="34" charset="0"/>
                <a:cs typeface="Calibri" panose="020F0502020204030204" pitchFamily="34" charset="0"/>
              </a:rPr>
              <a:t>superadaptação</a:t>
            </a:r>
            <a:r>
              <a:rPr lang="pt-BR" sz="1600" b="1" dirty="0">
                <a:latin typeface="Calibri" panose="020F0502020204030204" pitchFamily="34" charset="0"/>
                <a:cs typeface="Calibri" panose="020F0502020204030204" pitchFamily="34" charset="0"/>
              </a:rPr>
              <a:t> à tecnicidade, uma compulsão para o trabalho</a:t>
            </a:r>
            <a:r>
              <a:rPr lang="pt-BR" sz="1600" dirty="0">
                <a:latin typeface="Calibri" panose="020F0502020204030204" pitchFamily="34" charset="0"/>
                <a:cs typeface="Calibri" panose="020F0502020204030204" pitchFamily="34" charset="0"/>
              </a:rPr>
              <a:t> que lhe faz sempre a </a:t>
            </a:r>
            <a:r>
              <a:rPr lang="pt-BR" sz="1600" b="1" dirty="0">
                <a:latin typeface="Calibri" panose="020F0502020204030204" pitchFamily="34" charset="0"/>
                <a:cs typeface="Calibri" panose="020F0502020204030204" pitchFamily="34" charset="0"/>
              </a:rPr>
              <a:t>sensação de falta de tempo, um desejo de ser irrepreensível </a:t>
            </a:r>
            <a:r>
              <a:rPr lang="pt-BR" sz="1600" dirty="0">
                <a:latin typeface="Calibri" panose="020F0502020204030204" pitchFamily="34" charset="0"/>
                <a:cs typeface="Calibri" panose="020F0502020204030204" pitchFamily="34" charset="0"/>
              </a:rPr>
              <a:t>e uma certa dificuldade tanto para a identificação quanto para a elaboração verbal. São pessoas que </a:t>
            </a:r>
            <a:r>
              <a:rPr lang="pt-BR" sz="1600" b="1" dirty="0">
                <a:latin typeface="Calibri" panose="020F0502020204030204" pitchFamily="34" charset="0"/>
                <a:cs typeface="Calibri" panose="020F0502020204030204" pitchFamily="34" charset="0"/>
              </a:rPr>
              <a:t>subordinam a seu desejo de perfeição todas as suas necessidades, pulsões e sentimentos</a:t>
            </a:r>
            <a:r>
              <a:rPr lang="pt-BR" sz="1600" dirty="0">
                <a:latin typeface="Calibri" panose="020F0502020204030204" pitchFamily="34" charset="0"/>
                <a:cs typeface="Calibri" panose="020F0502020204030204" pitchFamily="34" charset="0"/>
              </a:rPr>
              <a:t>. O </a:t>
            </a:r>
            <a:r>
              <a:rPr lang="pt-BR" sz="1600" b="1" dirty="0">
                <a:latin typeface="Calibri" panose="020F0502020204030204" pitchFamily="34" charset="0"/>
                <a:cs typeface="Calibri" panose="020F0502020204030204" pitchFamily="34" charset="0"/>
              </a:rPr>
              <a:t>domínio de seus conflitos interiores, conseguido ao preço de agressividade e ansiedade</a:t>
            </a:r>
            <a:r>
              <a:rPr lang="pt-BR" sz="1600" dirty="0">
                <a:latin typeface="Calibri" panose="020F0502020204030204" pitchFamily="34" charset="0"/>
                <a:cs typeface="Calibri" panose="020F0502020204030204" pitchFamily="34" charset="0"/>
              </a:rPr>
              <a:t>, exprime de fato </a:t>
            </a:r>
            <a:r>
              <a:rPr lang="pt-BR" sz="1600" b="1" dirty="0">
                <a:latin typeface="Calibri" panose="020F0502020204030204" pitchFamily="34" charset="0"/>
                <a:cs typeface="Calibri" panose="020F0502020204030204" pitchFamily="34" charset="0"/>
              </a:rPr>
              <a:t>uma imaturidade afetiva </a:t>
            </a:r>
            <a:r>
              <a:rPr lang="pt-BR" sz="1600" dirty="0">
                <a:latin typeface="Calibri" panose="020F0502020204030204" pitchFamily="34" charset="0"/>
                <a:cs typeface="Calibri" panose="020F0502020204030204" pitchFamily="34" charset="0"/>
              </a:rPr>
              <a:t>produzida </a:t>
            </a:r>
            <a:r>
              <a:rPr lang="pt-BR" sz="1600" b="1" dirty="0">
                <a:latin typeface="Calibri" panose="020F0502020204030204" pitchFamily="34" charset="0"/>
                <a:cs typeface="Calibri" panose="020F0502020204030204" pitchFamily="34" charset="0"/>
              </a:rPr>
              <a:t>pela educação, que liga o ideal do eu ao dever, em detrimento do prazer</a:t>
            </a:r>
            <a:r>
              <a:rPr lang="pt-BR" sz="1600" dirty="0">
                <a:latin typeface="Calibri" panose="020F0502020204030204" pitchFamily="34" charset="0"/>
                <a:cs typeface="Calibri" panose="020F0502020204030204" pitchFamily="34" charset="0"/>
              </a:rPr>
              <a:t>. Muito </a:t>
            </a:r>
            <a:r>
              <a:rPr lang="pt-BR" sz="1600" b="1" dirty="0">
                <a:latin typeface="Calibri" panose="020F0502020204030204" pitchFamily="34" charset="0"/>
                <a:cs typeface="Calibri" panose="020F0502020204030204" pitchFamily="34" charset="0"/>
              </a:rPr>
              <a:t>reservadas e prisioneiras de sua repressão</a:t>
            </a:r>
            <a:r>
              <a:rPr lang="pt-BR" sz="1600" dirty="0">
                <a:latin typeface="Calibri" panose="020F0502020204030204" pitchFamily="34" charset="0"/>
                <a:cs typeface="Calibri" panose="020F0502020204030204" pitchFamily="34" charset="0"/>
              </a:rPr>
              <a:t>, elas </a:t>
            </a:r>
            <a:r>
              <a:rPr lang="pt-BR" sz="1600" b="1" dirty="0">
                <a:latin typeface="Calibri" panose="020F0502020204030204" pitchFamily="34" charset="0"/>
                <a:cs typeface="Calibri" panose="020F0502020204030204" pitchFamily="34" charset="0"/>
              </a:rPr>
              <a:t>não conseguem expressar sua afetividade de modo adequado</a:t>
            </a:r>
            <a:r>
              <a:rPr lang="pt-BR" sz="1600" dirty="0">
                <a:latin typeface="Calibri" panose="020F0502020204030204" pitchFamily="34" charset="0"/>
                <a:cs typeface="Calibri" panose="020F0502020204030204" pitchFamily="34" charset="0"/>
              </a:rPr>
              <a:t>. </a:t>
            </a:r>
          </a:p>
        </p:txBody>
      </p:sp>
      <p:pic>
        <p:nvPicPr>
          <p:cNvPr id="4098" name="Picture 2" descr="Resultado de imagem para workaholic">
            <a:extLst>
              <a:ext uri="{FF2B5EF4-FFF2-40B4-BE49-F238E27FC236}">
                <a16:creationId xmlns:a16="http://schemas.microsoft.com/office/drawing/2014/main" id="{1B26FA2F-1904-478A-9965-D88333E27C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89" r="49632" b="1"/>
          <a:stretch/>
        </p:blipFill>
        <p:spPr bwMode="auto">
          <a:xfrm>
            <a:off x="8037576" y="1904281"/>
            <a:ext cx="337481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253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F1CA31-F7A1-4E24-A8CA-CB755399D781}"/>
              </a:ext>
            </a:extLst>
          </p:cNvPr>
          <p:cNvSpPr>
            <a:spLocks noGrp="1"/>
          </p:cNvSpPr>
          <p:nvPr>
            <p:ph type="title"/>
          </p:nvPr>
        </p:nvSpPr>
        <p:spPr>
          <a:xfrm>
            <a:off x="838200" y="365125"/>
            <a:ext cx="10515600" cy="1325563"/>
          </a:xfrm>
        </p:spPr>
        <p:txBody>
          <a:bodyPr>
            <a:normAutofit/>
          </a:bodyPr>
          <a:lstStyle/>
          <a:p>
            <a:r>
              <a:rPr lang="pt-BR" dirty="0"/>
              <a:t>Angina</a:t>
            </a:r>
          </a:p>
        </p:txBody>
      </p:sp>
      <p:sp>
        <p:nvSpPr>
          <p:cNvPr id="3" name="Espaço Reservado para Conteúdo 2">
            <a:extLst>
              <a:ext uri="{FF2B5EF4-FFF2-40B4-BE49-F238E27FC236}">
                <a16:creationId xmlns:a16="http://schemas.microsoft.com/office/drawing/2014/main" id="{ABF2FF44-D274-4D9E-9EFB-A2BD5B9DEC8B}"/>
              </a:ext>
            </a:extLst>
          </p:cNvPr>
          <p:cNvSpPr>
            <a:spLocks noGrp="1"/>
          </p:cNvSpPr>
          <p:nvPr>
            <p:ph idx="1"/>
          </p:nvPr>
        </p:nvSpPr>
        <p:spPr>
          <a:xfrm>
            <a:off x="838200" y="1825625"/>
            <a:ext cx="5015484" cy="4351338"/>
          </a:xfrm>
        </p:spPr>
        <p:txBody>
          <a:bodyPr>
            <a:normAutofit lnSpcReduction="10000"/>
          </a:bodyPr>
          <a:lstStyle/>
          <a:p>
            <a:pPr marL="0" indent="0">
              <a:buNone/>
            </a:pPr>
            <a:r>
              <a:rPr lang="pt-BR" sz="1400" dirty="0"/>
              <a:t>	</a:t>
            </a:r>
            <a:r>
              <a:rPr lang="pt-BR" sz="1800" dirty="0"/>
              <a:t>De um ponto de vista diagnostico, seu </a:t>
            </a:r>
            <a:r>
              <a:rPr lang="pt-BR" sz="1800" b="1" dirty="0"/>
              <a:t>comportamento perante seus sentimentos e pulsões é revelador</a:t>
            </a:r>
            <a:r>
              <a:rPr lang="pt-BR" sz="1800" dirty="0"/>
              <a:t>; há nelas fixações ao mesmo tempo </a:t>
            </a:r>
            <a:r>
              <a:rPr lang="pt-BR" sz="1800" b="1" dirty="0"/>
              <a:t>orais e anais</a:t>
            </a:r>
            <a:r>
              <a:rPr lang="pt-BR" sz="1800" dirty="0"/>
              <a:t>: traços de </a:t>
            </a:r>
            <a:r>
              <a:rPr lang="pt-BR" sz="1800" b="1" dirty="0"/>
              <a:t>oralidade insatisfeita</a:t>
            </a:r>
            <a:r>
              <a:rPr lang="pt-BR" sz="1800" dirty="0"/>
              <a:t> compensada pelo </a:t>
            </a:r>
            <a:r>
              <a:rPr lang="pt-BR" sz="1800" b="1" dirty="0"/>
              <a:t>tabagismo e/ou um alcoolismo esporádico</a:t>
            </a:r>
            <a:r>
              <a:rPr lang="pt-BR" sz="1800" dirty="0"/>
              <a:t> ou revelado por uma </a:t>
            </a:r>
            <a:r>
              <a:rPr lang="pt-BR" sz="1800" b="1" dirty="0"/>
              <a:t>diabetes açucarada</a:t>
            </a:r>
            <a:r>
              <a:rPr lang="pt-BR" sz="1800" dirty="0"/>
              <a:t>, e traços </a:t>
            </a:r>
            <a:r>
              <a:rPr lang="pt-BR" sz="1800" dirty="0" err="1"/>
              <a:t>caracteriais</a:t>
            </a:r>
            <a:r>
              <a:rPr lang="pt-BR" sz="1800" dirty="0"/>
              <a:t> </a:t>
            </a:r>
            <a:r>
              <a:rPr lang="pt-BR" sz="1800" b="1" dirty="0"/>
              <a:t>anais</a:t>
            </a:r>
            <a:r>
              <a:rPr lang="pt-BR" sz="1800" dirty="0"/>
              <a:t> realçados por sua </a:t>
            </a:r>
            <a:r>
              <a:rPr lang="pt-BR" sz="1800" b="1" dirty="0"/>
              <a:t>rigidez, sua parcimônia e sua tendência a colecionar e acumular</a:t>
            </a:r>
            <a:r>
              <a:rPr lang="pt-BR" sz="1800" dirty="0"/>
              <a:t>.</a:t>
            </a:r>
          </a:p>
          <a:p>
            <a:pPr marL="0" indent="0">
              <a:buNone/>
            </a:pPr>
            <a:r>
              <a:rPr lang="pt-BR" sz="1800" dirty="0"/>
              <a:t>	O </a:t>
            </a:r>
            <a:r>
              <a:rPr lang="pt-BR" sz="1800" b="1" dirty="0"/>
              <a:t>sentimento de onipotência</a:t>
            </a:r>
            <a:r>
              <a:rPr lang="pt-BR" sz="1800" dirty="0"/>
              <a:t> próprio dessas pessoas se manifesta através da busca de</a:t>
            </a:r>
            <a:r>
              <a:rPr lang="pt-BR" sz="1800" b="1" dirty="0"/>
              <a:t> realizações extraordinárias</a:t>
            </a:r>
            <a:r>
              <a:rPr lang="pt-BR" sz="1800" dirty="0"/>
              <a:t> e de </a:t>
            </a:r>
            <a:r>
              <a:rPr lang="pt-BR" sz="1800" b="1" dirty="0"/>
              <a:t>sucesso excepcionais</a:t>
            </a:r>
            <a:r>
              <a:rPr lang="pt-BR" sz="1800" dirty="0"/>
              <a:t>. Usam frequentemente as palavras “</a:t>
            </a:r>
            <a:r>
              <a:rPr lang="pt-BR" sz="1800" b="1" dirty="0"/>
              <a:t>conquista, êxito, afirmação de si mesmo, independência e autonomia”.</a:t>
            </a:r>
            <a:endParaRPr lang="pt-BR" sz="1800" dirty="0"/>
          </a:p>
          <a:p>
            <a:pPr marL="0" indent="0">
              <a:buNone/>
            </a:pPr>
            <a:r>
              <a:rPr lang="pt-BR" sz="1800" dirty="0"/>
              <a:t>	</a:t>
            </a:r>
            <a:r>
              <a:rPr lang="pt-BR" sz="1800" b="1" dirty="0"/>
              <a:t>O componente depressivo oral leva ao enfarte</a:t>
            </a:r>
            <a:r>
              <a:rPr lang="pt-BR" sz="1800" dirty="0"/>
              <a:t>. </a:t>
            </a:r>
          </a:p>
        </p:txBody>
      </p:sp>
      <p:pic>
        <p:nvPicPr>
          <p:cNvPr id="3074" name="Picture 2" descr="man holding smartphone looking at productivity wall decor">
            <a:extLst>
              <a:ext uri="{FF2B5EF4-FFF2-40B4-BE49-F238E27FC236}">
                <a16:creationId xmlns:a16="http://schemas.microsoft.com/office/drawing/2014/main" id="{B9541F5B-0766-47D4-A202-BC51BA3C26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39" r="693" b="3"/>
          <a:stretch/>
        </p:blipFill>
        <p:spPr bwMode="auto">
          <a:xfrm>
            <a:off x="6338316" y="1904281"/>
            <a:ext cx="507407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708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4A82F-6343-42C6-BDF0-B8790C88488C}"/>
              </a:ext>
            </a:extLst>
          </p:cNvPr>
          <p:cNvSpPr>
            <a:spLocks noGrp="1"/>
          </p:cNvSpPr>
          <p:nvPr>
            <p:ph type="title"/>
          </p:nvPr>
        </p:nvSpPr>
        <p:spPr>
          <a:xfrm>
            <a:off x="838200" y="365125"/>
            <a:ext cx="10515600" cy="1325563"/>
          </a:xfrm>
        </p:spPr>
        <p:txBody>
          <a:bodyPr>
            <a:normAutofit/>
          </a:bodyPr>
          <a:lstStyle/>
          <a:p>
            <a:r>
              <a:rPr lang="pt-BR" dirty="0"/>
              <a:t>Enfarte</a:t>
            </a:r>
          </a:p>
        </p:txBody>
      </p:sp>
      <p:sp>
        <p:nvSpPr>
          <p:cNvPr id="3" name="Espaço Reservado para Conteúdo 2">
            <a:extLst>
              <a:ext uri="{FF2B5EF4-FFF2-40B4-BE49-F238E27FC236}">
                <a16:creationId xmlns:a16="http://schemas.microsoft.com/office/drawing/2014/main" id="{02DA754A-1E3E-4884-BEAF-04DAA2BD4562}"/>
              </a:ext>
            </a:extLst>
          </p:cNvPr>
          <p:cNvSpPr>
            <a:spLocks noGrp="1"/>
          </p:cNvSpPr>
          <p:nvPr>
            <p:ph idx="1"/>
          </p:nvPr>
        </p:nvSpPr>
        <p:spPr>
          <a:xfrm>
            <a:off x="838200" y="1825625"/>
            <a:ext cx="5015484" cy="4351338"/>
          </a:xfrm>
        </p:spPr>
        <p:txBody>
          <a:bodyPr>
            <a:normAutofit fontScale="92500" lnSpcReduction="20000"/>
          </a:bodyPr>
          <a:lstStyle/>
          <a:p>
            <a:pPr marL="0" indent="0">
              <a:buNone/>
            </a:pPr>
            <a:r>
              <a:rPr lang="pt-BR" sz="1100" dirty="0"/>
              <a:t>	</a:t>
            </a:r>
            <a:r>
              <a:rPr lang="pt-BR" sz="1800" dirty="0"/>
              <a:t>O enfarte do miocárdio é, com frequência, o </a:t>
            </a:r>
            <a:r>
              <a:rPr lang="pt-BR" sz="1800" b="1" dirty="0"/>
              <a:t>resultado de crises anginosas repetidas, mas pode ocorrer sem que anteriormente tenha havido qualquer dor.</a:t>
            </a:r>
          </a:p>
          <a:p>
            <a:pPr marL="0" indent="0">
              <a:buNone/>
            </a:pPr>
            <a:r>
              <a:rPr lang="pt-BR" sz="1800" dirty="0"/>
              <a:t>	Enquanto </a:t>
            </a:r>
            <a:r>
              <a:rPr lang="pt-BR" sz="1800" b="1" dirty="0"/>
              <a:t>a dor anginosa imobiliza o doente </a:t>
            </a:r>
            <a:r>
              <a:rPr lang="pt-BR" sz="1800" dirty="0"/>
              <a:t>que, </a:t>
            </a:r>
            <a:r>
              <a:rPr lang="pt-BR" sz="1800" b="1" dirty="0"/>
              <a:t>submerso na angústia, prende a respiração</a:t>
            </a:r>
            <a:r>
              <a:rPr lang="pt-BR" sz="1800" dirty="0"/>
              <a:t>, a dor do enfarte leva-o ao </a:t>
            </a:r>
            <a:r>
              <a:rPr lang="pt-BR" sz="1800" b="1" dirty="0"/>
              <a:t>pânico</a:t>
            </a:r>
            <a:r>
              <a:rPr lang="pt-BR" sz="1800" dirty="0"/>
              <a:t>, e ele </a:t>
            </a:r>
            <a:r>
              <a:rPr lang="pt-BR" sz="1800" b="1" dirty="0"/>
              <a:t>se agita em busca de auxílio</a:t>
            </a:r>
            <a:r>
              <a:rPr lang="pt-BR" sz="1800" dirty="0"/>
              <a:t>.</a:t>
            </a:r>
          </a:p>
          <a:p>
            <a:pPr marL="0" indent="0">
              <a:buNone/>
            </a:pPr>
            <a:r>
              <a:rPr lang="pt-BR" sz="1800" dirty="0"/>
              <a:t>	Os aspectos da personalidade são os mesmo da angina do peito. O fator que desencadeia o enfarte é, em geral, um </a:t>
            </a:r>
            <a:r>
              <a:rPr lang="pt-BR" sz="1800" b="1" dirty="0"/>
              <a:t>conflito seguido de uma expectativa que não é satisfeita. Além da alta taxa de colesterol</a:t>
            </a:r>
            <a:r>
              <a:rPr lang="pt-BR" sz="1800" dirty="0"/>
              <a:t>, cuja importância é minimizada atualmente, depois de lhe ter sido dado um lugar preponderante, é necessário, para que o enfarto ocorra, que </a:t>
            </a:r>
            <a:r>
              <a:rPr lang="pt-BR" sz="1800" b="1" dirty="0"/>
              <a:t>a </a:t>
            </a:r>
            <a:r>
              <a:rPr lang="pt-BR" sz="1800" b="1" dirty="0" err="1"/>
              <a:t>simpaticotonia</a:t>
            </a:r>
            <a:r>
              <a:rPr lang="pt-BR" sz="1800" b="1" dirty="0"/>
              <a:t>, função de contração, de defesa e de alerta, acarrete uma </a:t>
            </a:r>
            <a:r>
              <a:rPr lang="pt-BR" sz="1800" b="1" dirty="0" err="1"/>
              <a:t>desconpensação</a:t>
            </a:r>
            <a:r>
              <a:rPr lang="pt-BR" sz="1800" b="1" dirty="0"/>
              <a:t> </a:t>
            </a:r>
            <a:r>
              <a:rPr lang="pt-BR" sz="1800" b="1" dirty="0" err="1"/>
              <a:t>neuro-vegetativa</a:t>
            </a:r>
            <a:r>
              <a:rPr lang="pt-BR" sz="1800" dirty="0"/>
              <a:t>. </a:t>
            </a:r>
          </a:p>
          <a:p>
            <a:pPr marL="0" indent="0">
              <a:buNone/>
            </a:pPr>
            <a:r>
              <a:rPr lang="pt-BR" sz="1800" dirty="0"/>
              <a:t>	</a:t>
            </a:r>
          </a:p>
        </p:txBody>
      </p:sp>
      <p:pic>
        <p:nvPicPr>
          <p:cNvPr id="6148" name="Picture 4" descr="Resultado de imagem para pessoa infartando">
            <a:extLst>
              <a:ext uri="{FF2B5EF4-FFF2-40B4-BE49-F238E27FC236}">
                <a16:creationId xmlns:a16="http://schemas.microsoft.com/office/drawing/2014/main" id="{450B5284-60A6-4CEF-B20A-EEF33C152E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08" r="26614" b="-1"/>
          <a:stretch/>
        </p:blipFill>
        <p:spPr bwMode="auto">
          <a:xfrm>
            <a:off x="6338316" y="1904281"/>
            <a:ext cx="507407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353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m 5" descr="Uma imagem contendo pessoa, interior, chão, parede&#10;&#10;Descrição gerada automaticamente">
            <a:extLst>
              <a:ext uri="{FF2B5EF4-FFF2-40B4-BE49-F238E27FC236}">
                <a16:creationId xmlns:a16="http://schemas.microsoft.com/office/drawing/2014/main" id="{FBBEDF73-9002-45BA-9438-0CA8F550B652}"/>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17777" b="-1"/>
          <a:stretch/>
        </p:blipFill>
        <p:spPr>
          <a:xfrm>
            <a:off x="20" y="10"/>
            <a:ext cx="12191980" cy="6857990"/>
          </a:xfrm>
          <a:prstGeom prst="rect">
            <a:avLst/>
          </a:prstGeom>
        </p:spPr>
      </p:pic>
      <p:sp>
        <p:nvSpPr>
          <p:cNvPr id="2" name="Retângulo 1">
            <a:extLst>
              <a:ext uri="{FF2B5EF4-FFF2-40B4-BE49-F238E27FC236}">
                <a16:creationId xmlns:a16="http://schemas.microsoft.com/office/drawing/2014/main" id="{3CD63063-B591-4560-8A37-4765A9E84AC5}"/>
              </a:ext>
            </a:extLst>
          </p:cNvPr>
          <p:cNvSpPr/>
          <p:nvPr/>
        </p:nvSpPr>
        <p:spPr>
          <a:xfrm>
            <a:off x="245165" y="497219"/>
            <a:ext cx="11701670" cy="5880199"/>
          </a:xfrm>
          <a:prstGeom prst="rect">
            <a:avLst/>
          </a:prstGeom>
        </p:spPr>
        <p:txBody>
          <a:bodyPr wrap="square">
            <a:spAutoFit/>
          </a:bodyPr>
          <a:lstStyle/>
          <a:p>
            <a:pPr algn="ctr">
              <a:lnSpc>
                <a:spcPct val="115000"/>
              </a:lnSpc>
              <a:spcAft>
                <a:spcPts val="800"/>
              </a:spcAft>
            </a:pPr>
            <a:r>
              <a:rPr lang="pt-BR" sz="3600" dirty="0">
                <a:solidFill>
                  <a:srgbClr val="000000"/>
                </a:solidFill>
                <a:latin typeface="Arial" panose="020B0604020202020204" pitchFamily="34" charset="0"/>
                <a:ea typeface="Calibri" panose="020F0502020204030204" pitchFamily="34" charset="0"/>
                <a:cs typeface="Arial" panose="020B0604020202020204" pitchFamily="34" charset="0"/>
              </a:rPr>
              <a:t>FUNCIONALIDADE</a:t>
            </a:r>
            <a:endParaRPr lang="pt-BR" sz="3600"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Ligado a um período no desenvolvimento do indivíduo, onde os aspectos pré-genitais já foram desenvolvidos e junto ao pescoço no processo da pseudogenitalidade.</a:t>
            </a:r>
          </a:p>
          <a:p>
            <a:pPr marL="285750" indent="-285750" algn="just">
              <a:lnSpc>
                <a:spcPct val="115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Onde reside o eu: diferente do surgimento do eu do segundo segmento, que é neonatal (eu que existe, sem intencionalidade),esse eu está ligado com duas funções: o eu intrapsíquico – ligado com a capacidade de lidar consigo mesmo e suas emoções e o eu Inter psíquico – ligado com a capacidade de lidar com o outro, conectar-se.</a:t>
            </a:r>
          </a:p>
          <a:p>
            <a:pPr marL="285750" indent="-285750" algn="just">
              <a:lnSpc>
                <a:spcPct val="115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Sede do amor, da tristeza, do ódio, da ambivalência e da generosidade.</a:t>
            </a:r>
          </a:p>
          <a:p>
            <a:pPr marL="285750" indent="-285750" algn="just">
              <a:lnSpc>
                <a:spcPct val="115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A “raiva furiosa , o “choro sincero”, o “soluço”, e a “saudade insuportável são essencialmente emoções que têm origem nesse segmento.</a:t>
            </a:r>
          </a:p>
          <a:p>
            <a:pPr marL="285750" indent="-285750" algn="just">
              <a:lnSpc>
                <a:spcPct val="115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Onde reside os mamilos, fonte da nutrição materna, que não só fornece alimento como também AMOR.</a:t>
            </a:r>
          </a:p>
          <a:p>
            <a:pPr marL="285750" indent="-285750" algn="just">
              <a:lnSpc>
                <a:spcPct val="115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Os braços e as mãos são as estruturas móveis que permitem o indivíduo expressar-se no mundo. Abraçar, socar, acarinhar, pegar, puxar, empurrar, manipular, trazer o mundo para si e ir para mundo.</a:t>
            </a:r>
          </a:p>
          <a:p>
            <a:pPr marL="285750" indent="-285750" algn="just">
              <a:lnSpc>
                <a:spcPct val="115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Se bem trabalhado, a expressão da pessoa se apresenta como capacidade de entrega afetividade, espontaneidade, conexão com suas emoções.</a:t>
            </a:r>
          </a:p>
        </p:txBody>
      </p:sp>
    </p:spTree>
    <p:extLst>
      <p:ext uri="{BB962C8B-B14F-4D97-AF65-F5344CB8AC3E}">
        <p14:creationId xmlns:p14="http://schemas.microsoft.com/office/powerpoint/2010/main" val="2951547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F9F543-7DC0-44CD-B8DD-87D8FF434F9E}"/>
              </a:ext>
            </a:extLst>
          </p:cNvPr>
          <p:cNvSpPr>
            <a:spLocks noGrp="1"/>
          </p:cNvSpPr>
          <p:nvPr>
            <p:ph type="title"/>
          </p:nvPr>
        </p:nvSpPr>
        <p:spPr>
          <a:xfrm>
            <a:off x="960100" y="978102"/>
            <a:ext cx="10588434" cy="1062644"/>
          </a:xfrm>
        </p:spPr>
        <p:txBody>
          <a:bodyPr anchor="b">
            <a:normAutofit/>
          </a:bodyPr>
          <a:lstStyle/>
          <a:p>
            <a:r>
              <a:rPr lang="pt-BR"/>
              <a:t>Enfarte</a:t>
            </a:r>
            <a:endParaRPr lang="pt-BR" dirty="0"/>
          </a:p>
        </p:txBody>
      </p:sp>
      <p:cxnSp>
        <p:nvCxnSpPr>
          <p:cNvPr id="72" name="Straight Connector 71">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170" name="Picture 2" descr="Resultado de imagem para workaholic">
            <a:extLst>
              <a:ext uri="{FF2B5EF4-FFF2-40B4-BE49-F238E27FC236}">
                <a16:creationId xmlns:a16="http://schemas.microsoft.com/office/drawing/2014/main" id="{5DA36A38-1480-499F-9E2C-CC34C8AFB9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4023" y="2811104"/>
            <a:ext cx="3366480" cy="1709958"/>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Conteúdo 2">
            <a:extLst>
              <a:ext uri="{FF2B5EF4-FFF2-40B4-BE49-F238E27FC236}">
                <a16:creationId xmlns:a16="http://schemas.microsoft.com/office/drawing/2014/main" id="{03CB44CE-B566-4272-93B2-62EBA040502A}"/>
              </a:ext>
            </a:extLst>
          </p:cNvPr>
          <p:cNvSpPr>
            <a:spLocks noGrp="1"/>
          </p:cNvSpPr>
          <p:nvPr>
            <p:ph idx="1"/>
          </p:nvPr>
        </p:nvSpPr>
        <p:spPr>
          <a:xfrm>
            <a:off x="4955354" y="2682433"/>
            <a:ext cx="6282169" cy="3215749"/>
          </a:xfrm>
        </p:spPr>
        <p:txBody>
          <a:bodyPr>
            <a:normAutofit fontScale="92500" lnSpcReduction="10000"/>
          </a:bodyPr>
          <a:lstStyle/>
          <a:p>
            <a:pPr marL="0" indent="0">
              <a:buNone/>
            </a:pPr>
            <a:r>
              <a:rPr lang="pt-BR" sz="1700" dirty="0"/>
              <a:t>	</a:t>
            </a:r>
            <a:r>
              <a:rPr lang="pt-BR" sz="2000" dirty="0"/>
              <a:t>O indivíduo atingido pelo enfarte é, frequentemente, um </a:t>
            </a:r>
            <a:r>
              <a:rPr lang="pt-BR" sz="2000" b="1" dirty="0"/>
              <a:t>ansioso resignado à sua ansiedade</a:t>
            </a:r>
            <a:r>
              <a:rPr lang="pt-BR" sz="2000" dirty="0"/>
              <a:t>, tendo </a:t>
            </a:r>
            <a:r>
              <a:rPr lang="pt-BR" sz="2000" b="1" dirty="0"/>
              <a:t>renunciado a se livrar dela</a:t>
            </a:r>
            <a:r>
              <a:rPr lang="pt-BR" sz="2000" dirty="0"/>
              <a:t>. Em 80% dos casos, com efeito, encontra-se </a:t>
            </a:r>
            <a:r>
              <a:rPr lang="pt-BR" sz="2000" b="1" dirty="0"/>
              <a:t>uma situação depressiva como fundo</a:t>
            </a:r>
            <a:r>
              <a:rPr lang="pt-BR" sz="2000" dirty="0"/>
              <a:t>, situação esta ligada a </a:t>
            </a:r>
            <a:r>
              <a:rPr lang="pt-BR" sz="2000" b="1" dirty="0"/>
              <a:t>um bloqueio </a:t>
            </a:r>
            <a:r>
              <a:rPr lang="pt-BR" sz="2000" b="1" dirty="0" err="1"/>
              <a:t>hipo-orgonótico</a:t>
            </a:r>
            <a:r>
              <a:rPr lang="pt-BR" sz="2000" b="1" dirty="0"/>
              <a:t> no nível da boca</a:t>
            </a:r>
            <a:r>
              <a:rPr lang="pt-BR" sz="2000" dirty="0"/>
              <a:t>. Para </a:t>
            </a:r>
            <a:r>
              <a:rPr lang="pt-BR" sz="2000" b="1" dirty="0"/>
              <a:t>compensar a deficiência energética do segundo nível, a energia se desloca e sai do nível subjacente</a:t>
            </a:r>
            <a:r>
              <a:rPr lang="pt-BR" sz="2000" dirty="0"/>
              <a:t>, criando uma condição </a:t>
            </a:r>
            <a:r>
              <a:rPr lang="pt-BR" sz="2000" b="1" dirty="0" err="1"/>
              <a:t>hipodinâmica</a:t>
            </a:r>
            <a:r>
              <a:rPr lang="pt-BR" sz="2000" b="1" dirty="0"/>
              <a:t> no alto do tórax </a:t>
            </a:r>
            <a:r>
              <a:rPr lang="pt-BR" sz="2000" dirty="0"/>
              <a:t>que está presente na origem do enfarte. Compreende-se bem, então, que o </a:t>
            </a:r>
            <a:r>
              <a:rPr lang="pt-BR" sz="2000" b="1" dirty="0"/>
              <a:t>enfarte possa ocorrer de modo fulminante</a:t>
            </a:r>
            <a:r>
              <a:rPr lang="pt-BR" sz="2000" dirty="0"/>
              <a:t>, sem que tenha havido uma síndrome de ameaça anterior, justamente </a:t>
            </a:r>
            <a:r>
              <a:rPr lang="pt-BR" sz="2000" b="1" dirty="0"/>
              <a:t>no próprio momento em que a situação depressiva parecia ter melhorado</a:t>
            </a:r>
            <a:r>
              <a:rPr lang="pt-BR" sz="2000" dirty="0"/>
              <a:t>.</a:t>
            </a:r>
          </a:p>
        </p:txBody>
      </p:sp>
    </p:spTree>
    <p:extLst>
      <p:ext uri="{BB962C8B-B14F-4D97-AF65-F5344CB8AC3E}">
        <p14:creationId xmlns:p14="http://schemas.microsoft.com/office/powerpoint/2010/main" val="3452070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24499-EBBF-4794-B2D5-0CEE5D7C4E5E}"/>
              </a:ext>
            </a:extLst>
          </p:cNvPr>
          <p:cNvSpPr>
            <a:spLocks noGrp="1"/>
          </p:cNvSpPr>
          <p:nvPr>
            <p:ph type="title"/>
          </p:nvPr>
        </p:nvSpPr>
        <p:spPr>
          <a:xfrm>
            <a:off x="5116878" y="629266"/>
            <a:ext cx="6422849" cy="1676603"/>
          </a:xfrm>
        </p:spPr>
        <p:txBody>
          <a:bodyPr>
            <a:normAutofit/>
          </a:bodyPr>
          <a:lstStyle/>
          <a:p>
            <a:r>
              <a:rPr lang="pt-BR" dirty="0"/>
              <a:t>Enfarte</a:t>
            </a:r>
          </a:p>
        </p:txBody>
      </p:sp>
      <p:sp>
        <p:nvSpPr>
          <p:cNvPr id="73" name="Rectangle 72">
            <a:extLst>
              <a:ext uri="{FF2B5EF4-FFF2-40B4-BE49-F238E27FC236}">
                <a16:creationId xmlns:a16="http://schemas.microsoft.com/office/drawing/2014/main" id="{A98BC887-4916-4227-9F48-3B078D23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B4B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9">
            <a:extLst>
              <a:ext uri="{FF2B5EF4-FFF2-40B4-BE49-F238E27FC236}">
                <a16:creationId xmlns:a16="http://schemas.microsoft.com/office/drawing/2014/main" id="{1AD6DCFA-0E71-4650-A5E4-3C20E73E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Resultado de imagem para idoso sendo cuidado">
            <a:extLst>
              <a:ext uri="{FF2B5EF4-FFF2-40B4-BE49-F238E27FC236}">
                <a16:creationId xmlns:a16="http://schemas.microsoft.com/office/drawing/2014/main" id="{9C79A412-68DA-4150-A8D4-BC96CF5511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65" r="6868" b="3"/>
          <a:stretch/>
        </p:blipFill>
        <p:spPr bwMode="auto">
          <a:xfrm>
            <a:off x="804672" y="803049"/>
            <a:ext cx="3026664" cy="2470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8" name="Picture 4" descr="Resultado de imagem para workaholic">
            <a:extLst>
              <a:ext uri="{FF2B5EF4-FFF2-40B4-BE49-F238E27FC236}">
                <a16:creationId xmlns:a16="http://schemas.microsoft.com/office/drawing/2014/main" id="{97184928-2E16-4AC7-89AB-CF3E3F805F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58" r="6745" b="3"/>
          <a:stretch/>
        </p:blipFill>
        <p:spPr bwMode="auto">
          <a:xfrm>
            <a:off x="804672" y="3461344"/>
            <a:ext cx="3026663"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Conteúdo 2">
            <a:extLst>
              <a:ext uri="{FF2B5EF4-FFF2-40B4-BE49-F238E27FC236}">
                <a16:creationId xmlns:a16="http://schemas.microsoft.com/office/drawing/2014/main" id="{BB942135-3A4D-42DD-AA58-617897F0D9FE}"/>
              </a:ext>
            </a:extLst>
          </p:cNvPr>
          <p:cNvSpPr>
            <a:spLocks noGrp="1"/>
          </p:cNvSpPr>
          <p:nvPr>
            <p:ph idx="1"/>
          </p:nvPr>
        </p:nvSpPr>
        <p:spPr>
          <a:xfrm>
            <a:off x="5116880" y="2438400"/>
            <a:ext cx="6422848" cy="3785419"/>
          </a:xfrm>
        </p:spPr>
        <p:txBody>
          <a:bodyPr>
            <a:normAutofit/>
          </a:bodyPr>
          <a:lstStyle/>
          <a:p>
            <a:pPr marL="0" indent="0">
              <a:buNone/>
            </a:pPr>
            <a:r>
              <a:rPr lang="pt-BR" sz="1700" dirty="0"/>
              <a:t>	</a:t>
            </a:r>
            <a:r>
              <a:rPr lang="pt-BR" sz="2000" b="1" dirty="0"/>
              <a:t>Depois de um enfarte</a:t>
            </a:r>
            <a:r>
              <a:rPr lang="pt-BR" sz="2000" dirty="0"/>
              <a:t>, os cardíacos </a:t>
            </a:r>
            <a:r>
              <a:rPr lang="pt-BR" sz="2000" b="1" dirty="0"/>
              <a:t>com mais de 60 anos </a:t>
            </a:r>
            <a:r>
              <a:rPr lang="pt-BR" sz="2000" dirty="0"/>
              <a:t>parecem </a:t>
            </a:r>
            <a:r>
              <a:rPr lang="pt-BR" sz="2000" b="1" dirty="0"/>
              <a:t>adaptar-se melhor à nova situação de dependência e inatividade </a:t>
            </a:r>
            <a:r>
              <a:rPr lang="pt-BR" sz="2000" dirty="0"/>
              <a:t>que, até recentemente, lhes era recomendada pelo médico. </a:t>
            </a:r>
            <a:r>
              <a:rPr lang="pt-BR" sz="2000" b="1" dirty="0"/>
              <a:t>Essa inatividade forçada e a superproteção dos que o cercam respondem aliás, de modo inconsciente, à ambivalência desses indivíduos</a:t>
            </a:r>
            <a:r>
              <a:rPr lang="pt-BR" sz="2000" dirty="0"/>
              <a:t> entre a </a:t>
            </a:r>
            <a:r>
              <a:rPr lang="pt-BR" sz="2000" b="1" dirty="0"/>
              <a:t>declaração formal de autonomia e independência e o desejo, reprimido, de proteção</a:t>
            </a:r>
            <a:r>
              <a:rPr lang="pt-BR" sz="2000" dirty="0"/>
              <a:t>.</a:t>
            </a:r>
          </a:p>
          <a:p>
            <a:pPr marL="0" indent="0">
              <a:buNone/>
            </a:pPr>
            <a:r>
              <a:rPr lang="pt-BR" sz="2000" dirty="0"/>
              <a:t>	Ao contrário, os cardíacos </a:t>
            </a:r>
            <a:r>
              <a:rPr lang="pt-BR" sz="2000" b="1" dirty="0"/>
              <a:t>entre 40 e 60 anos se deprimem mais e, não aceitando sua deficiência, retomam o mesmo gênero de vida e o mesmo ritmo de trabalho</a:t>
            </a:r>
            <a:r>
              <a:rPr lang="pt-BR" sz="2000" dirty="0"/>
              <a:t>, o que lhes faz correr o risco de ter uma recaída num prazo curto ou médio. </a:t>
            </a:r>
          </a:p>
        </p:txBody>
      </p:sp>
    </p:spTree>
    <p:extLst>
      <p:ext uri="{BB962C8B-B14F-4D97-AF65-F5344CB8AC3E}">
        <p14:creationId xmlns:p14="http://schemas.microsoft.com/office/powerpoint/2010/main" val="1226402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04CDBE-FE3B-4CA4-90E8-710BFA1B5DE6}"/>
              </a:ext>
            </a:extLst>
          </p:cNvPr>
          <p:cNvSpPr>
            <a:spLocks noGrp="1"/>
          </p:cNvSpPr>
          <p:nvPr>
            <p:ph type="title"/>
          </p:nvPr>
        </p:nvSpPr>
        <p:spPr>
          <a:xfrm>
            <a:off x="838200" y="365125"/>
            <a:ext cx="10515600" cy="1325563"/>
          </a:xfrm>
        </p:spPr>
        <p:txBody>
          <a:bodyPr>
            <a:normAutofit/>
          </a:bodyPr>
          <a:lstStyle/>
          <a:p>
            <a:r>
              <a:rPr lang="pt-BR" dirty="0"/>
              <a:t>Sexualidade e doenças coronárias </a:t>
            </a:r>
          </a:p>
        </p:txBody>
      </p:sp>
      <p:sp>
        <p:nvSpPr>
          <p:cNvPr id="3" name="Espaço Reservado para Conteúdo 2">
            <a:extLst>
              <a:ext uri="{FF2B5EF4-FFF2-40B4-BE49-F238E27FC236}">
                <a16:creationId xmlns:a16="http://schemas.microsoft.com/office/drawing/2014/main" id="{E7C01D12-5020-4151-AA63-67A1BC204851}"/>
              </a:ext>
            </a:extLst>
          </p:cNvPr>
          <p:cNvSpPr>
            <a:spLocks noGrp="1"/>
          </p:cNvSpPr>
          <p:nvPr>
            <p:ph idx="1"/>
          </p:nvPr>
        </p:nvSpPr>
        <p:spPr>
          <a:xfrm>
            <a:off x="838199" y="1825625"/>
            <a:ext cx="6714067" cy="4351338"/>
          </a:xfrm>
        </p:spPr>
        <p:txBody>
          <a:bodyPr>
            <a:normAutofit/>
          </a:bodyPr>
          <a:lstStyle/>
          <a:p>
            <a:pPr marL="457200" lvl="1" indent="0">
              <a:buNone/>
            </a:pPr>
            <a:r>
              <a:rPr lang="pt-BR" sz="2200" dirty="0">
                <a:latin typeface="Arial" panose="020B0604020202020204" pitchFamily="34" charset="0"/>
                <a:cs typeface="Arial" panose="020B0604020202020204" pitchFamily="34" charset="0"/>
              </a:rPr>
              <a:t>	</a:t>
            </a:r>
            <a:r>
              <a:rPr lang="pt-BR" dirty="0">
                <a:latin typeface="Calibri" panose="020F0502020204030204" pitchFamily="34" charset="0"/>
                <a:cs typeface="Calibri" panose="020F0502020204030204" pitchFamily="34" charset="0"/>
              </a:rPr>
              <a:t>Classicamente se dizia que era preciso proibir a sexualidade às vitimas de enfarte. Essa ideia errônea começa, felizmente, a ser contestada e pensamos, ao contrario, que é necessário diminuir a ansiedade dos cardíacos a este respeito e estimulá-los a gerir sua sexualidade, que é uma necessidade primária: a vida sexual comporta, do ponto de vista fisiológico, </a:t>
            </a:r>
            <a:r>
              <a:rPr lang="pt-BR" b="1" dirty="0">
                <a:latin typeface="Calibri" panose="020F0502020204030204" pitchFamily="34" charset="0"/>
                <a:cs typeface="Calibri" panose="020F0502020204030204" pitchFamily="34" charset="0"/>
              </a:rPr>
              <a:t>uma estimulação vagal</a:t>
            </a:r>
            <a:r>
              <a:rPr lang="pt-BR" dirty="0">
                <a:latin typeface="Calibri" panose="020F0502020204030204" pitchFamily="34" charset="0"/>
                <a:cs typeface="Calibri" panose="020F0502020204030204" pitchFamily="34" charset="0"/>
              </a:rPr>
              <a:t>, ou seja, uma </a:t>
            </a:r>
            <a:r>
              <a:rPr lang="pt-BR" b="1" dirty="0">
                <a:latin typeface="Calibri" panose="020F0502020204030204" pitchFamily="34" charset="0"/>
                <a:cs typeface="Calibri" panose="020F0502020204030204" pitchFamily="34" charset="0"/>
              </a:rPr>
              <a:t>expansão</a:t>
            </a:r>
            <a:r>
              <a:rPr lang="pt-BR" dirty="0">
                <a:latin typeface="Calibri" panose="020F0502020204030204" pitchFamily="34" charset="0"/>
                <a:cs typeface="Calibri" panose="020F0502020204030204" pitchFamily="34" charset="0"/>
              </a:rPr>
              <a:t>, uma </a:t>
            </a:r>
            <a:r>
              <a:rPr lang="pt-BR" b="1" dirty="0">
                <a:latin typeface="Calibri" panose="020F0502020204030204" pitchFamily="34" charset="0"/>
                <a:cs typeface="Calibri" panose="020F0502020204030204" pitchFamily="34" charset="0"/>
              </a:rPr>
              <a:t>vasodilatação</a:t>
            </a:r>
            <a:r>
              <a:rPr lang="pt-BR" dirty="0">
                <a:latin typeface="Calibri" panose="020F0502020204030204" pitchFamily="34" charset="0"/>
                <a:cs typeface="Calibri" panose="020F0502020204030204" pitchFamily="34" charset="0"/>
              </a:rPr>
              <a:t> e uma </a:t>
            </a:r>
            <a:r>
              <a:rPr lang="pt-BR" b="1" dirty="0">
                <a:latin typeface="Calibri" panose="020F0502020204030204" pitchFamily="34" charset="0"/>
                <a:cs typeface="Calibri" panose="020F0502020204030204" pitchFamily="34" charset="0"/>
              </a:rPr>
              <a:t>transpiração</a:t>
            </a:r>
            <a:r>
              <a:rPr lang="pt-BR" dirty="0">
                <a:latin typeface="Calibri" panose="020F0502020204030204" pitchFamily="34" charset="0"/>
                <a:cs typeface="Calibri" panose="020F0502020204030204" pitchFamily="34" charset="0"/>
              </a:rPr>
              <a:t> que não pode senão </a:t>
            </a:r>
            <a:r>
              <a:rPr lang="pt-BR" b="1" dirty="0">
                <a:latin typeface="Calibri" panose="020F0502020204030204" pitchFamily="34" charset="0"/>
                <a:cs typeface="Calibri" panose="020F0502020204030204" pitchFamily="34" charset="0"/>
              </a:rPr>
              <a:t>ajudar o afluxo sanguíneo ao musculo cardíaco</a:t>
            </a:r>
            <a:r>
              <a:rPr lang="pt-BR" dirty="0">
                <a:latin typeface="Calibri" panose="020F0502020204030204" pitchFamily="34" charset="0"/>
                <a:cs typeface="Calibri" panose="020F0502020204030204" pitchFamily="34" charset="0"/>
              </a:rPr>
              <a:t>. </a:t>
            </a:r>
          </a:p>
        </p:txBody>
      </p:sp>
      <p:pic>
        <p:nvPicPr>
          <p:cNvPr id="7174" name="Picture 6" descr="Resultado de imagem para sexo faz bem para cardiaco">
            <a:extLst>
              <a:ext uri="{FF2B5EF4-FFF2-40B4-BE49-F238E27FC236}">
                <a16:creationId xmlns:a16="http://schemas.microsoft.com/office/drawing/2014/main" id="{806BE5F1-6192-44BE-BF3F-0AF112149D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53" r="7799" b="1"/>
          <a:stretch/>
        </p:blipFill>
        <p:spPr bwMode="auto">
          <a:xfrm>
            <a:off x="8020569" y="1904284"/>
            <a:ext cx="3152439" cy="344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742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C5AB64-8C2F-4709-B50B-BA2A5D86F589}"/>
              </a:ext>
            </a:extLst>
          </p:cNvPr>
          <p:cNvSpPr>
            <a:spLocks noGrp="1"/>
          </p:cNvSpPr>
          <p:nvPr>
            <p:ph type="title"/>
          </p:nvPr>
        </p:nvSpPr>
        <p:spPr>
          <a:xfrm>
            <a:off x="648929" y="629266"/>
            <a:ext cx="6586491" cy="1676603"/>
          </a:xfrm>
        </p:spPr>
        <p:txBody>
          <a:bodyPr>
            <a:normAutofit/>
          </a:bodyPr>
          <a:lstStyle/>
          <a:p>
            <a:r>
              <a:rPr lang="pt-BR" dirty="0">
                <a:latin typeface="+mn-lt"/>
                <a:cs typeface="Arial" panose="020B0604020202020204" pitchFamily="34" charset="0"/>
              </a:rPr>
              <a:t>Tuberculose</a:t>
            </a:r>
          </a:p>
        </p:txBody>
      </p:sp>
      <p:sp>
        <p:nvSpPr>
          <p:cNvPr id="3" name="Espaço Reservado para Conteúdo 2">
            <a:extLst>
              <a:ext uri="{FF2B5EF4-FFF2-40B4-BE49-F238E27FC236}">
                <a16:creationId xmlns:a16="http://schemas.microsoft.com/office/drawing/2014/main" id="{3A203C28-1F97-4DF4-81E3-F65B0BBDF7AC}"/>
              </a:ext>
            </a:extLst>
          </p:cNvPr>
          <p:cNvSpPr>
            <a:spLocks noGrp="1"/>
          </p:cNvSpPr>
          <p:nvPr>
            <p:ph idx="1"/>
          </p:nvPr>
        </p:nvSpPr>
        <p:spPr>
          <a:xfrm>
            <a:off x="648930" y="2438400"/>
            <a:ext cx="6586489" cy="3785419"/>
          </a:xfrm>
        </p:spPr>
        <p:txBody>
          <a:bodyPr>
            <a:normAutofit fontScale="92500" lnSpcReduction="10000"/>
          </a:bodyPr>
          <a:lstStyle/>
          <a:p>
            <a:pPr marL="0" indent="0">
              <a:buNone/>
            </a:pPr>
            <a:r>
              <a:rPr lang="pt-BR" sz="1500" dirty="0"/>
              <a:t>	</a:t>
            </a:r>
            <a:r>
              <a:rPr lang="pt-BR" sz="2000" dirty="0">
                <a:cs typeface="Arial" panose="020B0604020202020204" pitchFamily="34" charset="0"/>
              </a:rPr>
              <a:t>A tuberculose ocupa, entre as doenças do aparelho respiratório, um lugar peculiar. Trata-se de uma somatização, tendo a peculiaridade de ser influenciada por </a:t>
            </a:r>
            <a:r>
              <a:rPr lang="pt-BR" sz="2000" b="1" dirty="0">
                <a:cs typeface="Arial" panose="020B0604020202020204" pitchFamily="34" charset="0"/>
              </a:rPr>
              <a:t>fatores sociais, de higiene de vida</a:t>
            </a:r>
            <a:r>
              <a:rPr lang="pt-BR" sz="2000" dirty="0">
                <a:cs typeface="Arial" panose="020B0604020202020204" pitchFamily="34" charset="0"/>
              </a:rPr>
              <a:t>. </a:t>
            </a:r>
          </a:p>
          <a:p>
            <a:pPr marL="0" indent="0">
              <a:buNone/>
            </a:pPr>
            <a:r>
              <a:rPr lang="pt-BR" sz="2000" dirty="0">
                <a:cs typeface="Arial" panose="020B0604020202020204" pitchFamily="34" charset="0"/>
              </a:rPr>
              <a:t>	</a:t>
            </a:r>
            <a:r>
              <a:rPr lang="pt-BR" sz="2000" b="1" dirty="0">
                <a:cs typeface="Arial" panose="020B0604020202020204" pitchFamily="34" charset="0"/>
              </a:rPr>
              <a:t>Todos, com exceção dos vacinados com BCG, pegam, durante o período escolar</a:t>
            </a:r>
            <a:r>
              <a:rPr lang="pt-BR" sz="2000" dirty="0">
                <a:cs typeface="Arial" panose="020B0604020202020204" pitchFamily="34" charset="0"/>
              </a:rPr>
              <a:t>, aquilo que se designa pelo termo de “primo-infecção”. Contudo, a “primo-infecção” é facilmente superada pelas defesas do organismo, pois, nesta idade, a função tímica ainda cumpre seu papel. </a:t>
            </a:r>
            <a:r>
              <a:rPr lang="pt-BR" sz="2000" b="1" dirty="0">
                <a:cs typeface="Arial" panose="020B0604020202020204" pitchFamily="34" charset="0"/>
              </a:rPr>
              <a:t>A cura, entretanto, é apenas clínica e não anatômica, já que os bacilos de Koch permanecem emparedados vivos dentro do tecido pulmonar. Se, mais tarde, ocorrerem condições de vida desfavoráveis (depressão, fadiga ou fraqueza com consequente baixa das defesas imunitárias), a parede do tecido que encapsula o bacilo pode desmoronar, permitindo a reativação difusa da doença.</a:t>
            </a:r>
          </a:p>
        </p:txBody>
      </p:sp>
      <p:pic>
        <p:nvPicPr>
          <p:cNvPr id="3074" name="Picture 2" descr="Imagem relacionada">
            <a:extLst>
              <a:ext uri="{FF2B5EF4-FFF2-40B4-BE49-F238E27FC236}">
                <a16:creationId xmlns:a16="http://schemas.microsoft.com/office/drawing/2014/main" id="{D39A2B27-9EAD-4663-B0A5-0EFE47FE49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475"/>
          <a:stretch/>
        </p:blipFill>
        <p:spPr bwMode="auto">
          <a:xfrm>
            <a:off x="7556409" y="640082"/>
            <a:ext cx="3995928" cy="557783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412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476E78-A5FD-4721-BB66-A2CCE68518B8}"/>
              </a:ext>
            </a:extLst>
          </p:cNvPr>
          <p:cNvSpPr>
            <a:spLocks noGrp="1"/>
          </p:cNvSpPr>
          <p:nvPr>
            <p:ph type="title"/>
          </p:nvPr>
        </p:nvSpPr>
        <p:spPr>
          <a:xfrm>
            <a:off x="648929" y="629266"/>
            <a:ext cx="6586491" cy="1676603"/>
          </a:xfrm>
        </p:spPr>
        <p:txBody>
          <a:bodyPr>
            <a:normAutofit/>
          </a:bodyPr>
          <a:lstStyle/>
          <a:p>
            <a:r>
              <a:rPr lang="pt-BR" sz="4800" dirty="0"/>
              <a:t>Tuberculose</a:t>
            </a:r>
          </a:p>
        </p:txBody>
      </p:sp>
      <p:sp>
        <p:nvSpPr>
          <p:cNvPr id="3" name="Espaço Reservado para Conteúdo 2">
            <a:extLst>
              <a:ext uri="{FF2B5EF4-FFF2-40B4-BE49-F238E27FC236}">
                <a16:creationId xmlns:a16="http://schemas.microsoft.com/office/drawing/2014/main" id="{67789ED1-C8DF-44D1-863B-70A616C3275D}"/>
              </a:ext>
            </a:extLst>
          </p:cNvPr>
          <p:cNvSpPr>
            <a:spLocks noGrp="1"/>
          </p:cNvSpPr>
          <p:nvPr>
            <p:ph idx="1"/>
          </p:nvPr>
        </p:nvSpPr>
        <p:spPr>
          <a:xfrm>
            <a:off x="648930" y="2438400"/>
            <a:ext cx="6586489" cy="3785419"/>
          </a:xfrm>
        </p:spPr>
        <p:txBody>
          <a:bodyPr>
            <a:normAutofit fontScale="92500"/>
          </a:bodyPr>
          <a:lstStyle/>
          <a:p>
            <a:pPr marL="0" indent="0">
              <a:buNone/>
            </a:pPr>
            <a:r>
              <a:rPr lang="pt-BR" sz="1900" dirty="0"/>
              <a:t>	</a:t>
            </a:r>
            <a:r>
              <a:rPr lang="pt-BR" sz="2400" dirty="0"/>
              <a:t>O bacilo da tuberculose, descoberto por Koch, é uma microbactéria que provoca uma reação dos tecidos vizinhos chamada tubérculo. </a:t>
            </a:r>
            <a:r>
              <a:rPr lang="pt-BR" sz="2400" b="1" dirty="0"/>
              <a:t>Quando o tubérculo se dissolve, determina uma destruição local</a:t>
            </a:r>
            <a:r>
              <a:rPr lang="pt-BR" sz="2400" dirty="0"/>
              <a:t>, da qual a caverna pulmonar é um exemplo. Essa microbactéria é </a:t>
            </a:r>
            <a:r>
              <a:rPr lang="pt-BR" sz="2400" b="1" dirty="0"/>
              <a:t>envolta numa membrana cerosa </a:t>
            </a:r>
            <a:r>
              <a:rPr lang="pt-BR" sz="2400" dirty="0"/>
              <a:t>que oferece </a:t>
            </a:r>
            <a:r>
              <a:rPr lang="pt-BR" sz="2400" b="1" dirty="0"/>
              <a:t>resistência à ação medicamentosa</a:t>
            </a:r>
            <a:r>
              <a:rPr lang="pt-BR" sz="2400" dirty="0"/>
              <a:t>, o bacilo de Koch </a:t>
            </a:r>
            <a:r>
              <a:rPr lang="pt-BR" sz="2400" b="1" dirty="0"/>
              <a:t>resiste aos ácidos e aos álcoois, o que obstaculiza a ação dos medicamentos</a:t>
            </a:r>
            <a:r>
              <a:rPr lang="pt-BR" sz="2400" dirty="0"/>
              <a:t>. 	</a:t>
            </a:r>
          </a:p>
          <a:p>
            <a:pPr marL="0" indent="0">
              <a:buNone/>
            </a:pPr>
            <a:r>
              <a:rPr lang="pt-BR" sz="2400" dirty="0"/>
              <a:t>	</a:t>
            </a:r>
          </a:p>
          <a:p>
            <a:pPr marL="0" indent="0">
              <a:buNone/>
            </a:pPr>
            <a:r>
              <a:rPr lang="pt-BR" sz="2400" dirty="0"/>
              <a:t>	</a:t>
            </a:r>
          </a:p>
        </p:txBody>
      </p:sp>
      <p:pic>
        <p:nvPicPr>
          <p:cNvPr id="4" name="Picture 4" descr="Resultado de imagem para tuberculose">
            <a:extLst>
              <a:ext uri="{FF2B5EF4-FFF2-40B4-BE49-F238E27FC236}">
                <a16:creationId xmlns:a16="http://schemas.microsoft.com/office/drawing/2014/main" id="{B909CB6B-DA65-4419-B777-C8ACBB51D8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82" r="40221" b="1"/>
          <a:stretch/>
        </p:blipFill>
        <p:spPr bwMode="auto">
          <a:xfrm>
            <a:off x="7556408" y="10"/>
            <a:ext cx="463559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158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790876-2DCC-4283-8E7C-49A928C111DE}"/>
              </a:ext>
            </a:extLst>
          </p:cNvPr>
          <p:cNvSpPr>
            <a:spLocks noGrp="1"/>
          </p:cNvSpPr>
          <p:nvPr>
            <p:ph type="title"/>
          </p:nvPr>
        </p:nvSpPr>
        <p:spPr>
          <a:xfrm>
            <a:off x="838200" y="365125"/>
            <a:ext cx="10515600" cy="1325563"/>
          </a:xfrm>
        </p:spPr>
        <p:txBody>
          <a:bodyPr>
            <a:normAutofit/>
          </a:bodyPr>
          <a:lstStyle/>
          <a:p>
            <a:r>
              <a:rPr lang="pt-BR" dirty="0"/>
              <a:t>Tuberculose</a:t>
            </a:r>
          </a:p>
        </p:txBody>
      </p:sp>
      <p:sp>
        <p:nvSpPr>
          <p:cNvPr id="3" name="Espaço Reservado para Conteúdo 2">
            <a:extLst>
              <a:ext uri="{FF2B5EF4-FFF2-40B4-BE49-F238E27FC236}">
                <a16:creationId xmlns:a16="http://schemas.microsoft.com/office/drawing/2014/main" id="{DFDF1F3D-3755-480B-9BA4-35CD0810A41B}"/>
              </a:ext>
            </a:extLst>
          </p:cNvPr>
          <p:cNvSpPr>
            <a:spLocks noGrp="1"/>
          </p:cNvSpPr>
          <p:nvPr>
            <p:ph idx="1"/>
          </p:nvPr>
        </p:nvSpPr>
        <p:spPr>
          <a:xfrm>
            <a:off x="838200" y="1825625"/>
            <a:ext cx="5015484" cy="4351338"/>
          </a:xfrm>
        </p:spPr>
        <p:txBody>
          <a:bodyPr>
            <a:normAutofit fontScale="92500" lnSpcReduction="10000"/>
          </a:bodyPr>
          <a:lstStyle/>
          <a:p>
            <a:pPr marL="0" indent="0">
              <a:buNone/>
            </a:pPr>
            <a:r>
              <a:rPr lang="pt-BR" sz="1600" dirty="0"/>
              <a:t>	</a:t>
            </a:r>
            <a:r>
              <a:rPr lang="pt-BR" sz="1800" dirty="0"/>
              <a:t>Já que </a:t>
            </a:r>
            <a:r>
              <a:rPr lang="pt-BR" sz="1800" b="1" dirty="0"/>
              <a:t>a penetração do bacilo não basta para desencadear a doença</a:t>
            </a:r>
            <a:r>
              <a:rPr lang="pt-BR" sz="1800" dirty="0"/>
              <a:t>, é preciso levar em conta </a:t>
            </a:r>
            <a:r>
              <a:rPr lang="pt-BR" sz="1800" b="1" dirty="0"/>
              <a:t>o terreno psíquico, isto é, o caráter</a:t>
            </a:r>
            <a:r>
              <a:rPr lang="pt-BR" sz="1800" dirty="0"/>
              <a:t>, para compreender a dinâmica da somatização. Já em 1826, Laennec mencionava, entre as causas da tuberculose</a:t>
            </a:r>
            <a:r>
              <a:rPr lang="pt-BR" sz="1800" b="1" dirty="0"/>
              <a:t>, “certas paixões tristes, sobretudo quando profundas e de longa duração”</a:t>
            </a:r>
            <a:r>
              <a:rPr lang="pt-BR" sz="1800" dirty="0"/>
              <a:t>. O aparecimento da doença, de fato, acontece como consequência de uma luta contra tendências depressivas. Ela assinala o fracasso dessa luta e a resignação momentânea do individuo. </a:t>
            </a:r>
          </a:p>
          <a:p>
            <a:pPr marL="0" indent="0">
              <a:buNone/>
            </a:pPr>
            <a:r>
              <a:rPr lang="pt-BR" sz="1800" dirty="0"/>
              <a:t>	É certo que a personalidade dos tuberculosos exprime uma </a:t>
            </a:r>
            <a:r>
              <a:rPr lang="pt-BR" sz="1800" b="1" dirty="0"/>
              <a:t>grande necessidade de amor e/ou proteção</a:t>
            </a:r>
            <a:r>
              <a:rPr lang="pt-BR" sz="1800" dirty="0"/>
              <a:t>, que eles procuram, frequentemente, </a:t>
            </a:r>
            <a:r>
              <a:rPr lang="pt-BR" sz="1800" b="1" dirty="0"/>
              <a:t>compensar pelo excesso de trabalho, ignorando sua saúde e sua necessidade de lazer. </a:t>
            </a:r>
            <a:r>
              <a:rPr lang="pt-BR" sz="1800" dirty="0"/>
              <a:t>Por causa dessas características psicológicas é necessário, na terapia, insistir na retomada da vida social, pois, se o individuo não mudou suficientemente, pode ter uma recaída da tuberculose. </a:t>
            </a:r>
          </a:p>
          <a:p>
            <a:pPr marL="0" indent="0">
              <a:buNone/>
            </a:pPr>
            <a:endParaRPr lang="pt-BR" sz="1600" dirty="0"/>
          </a:p>
        </p:txBody>
      </p:sp>
      <p:pic>
        <p:nvPicPr>
          <p:cNvPr id="4098" name="Picture 2">
            <a:extLst>
              <a:ext uri="{FF2B5EF4-FFF2-40B4-BE49-F238E27FC236}">
                <a16:creationId xmlns:a16="http://schemas.microsoft.com/office/drawing/2014/main" id="{0C2F11D7-F4BF-471D-8DBD-54262E91EC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01" r="-1" b="-1"/>
          <a:stretch/>
        </p:blipFill>
        <p:spPr bwMode="auto">
          <a:xfrm>
            <a:off x="6338316" y="1904281"/>
            <a:ext cx="507407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674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F2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D59E39F4-3757-4274-8BAA-69DD33293930}"/>
              </a:ext>
            </a:extLst>
          </p:cNvPr>
          <p:cNvSpPr>
            <a:spLocks noGrp="1"/>
          </p:cNvSpPr>
          <p:nvPr>
            <p:ph type="title"/>
          </p:nvPr>
        </p:nvSpPr>
        <p:spPr>
          <a:xfrm>
            <a:off x="524256" y="4767072"/>
            <a:ext cx="6594189" cy="1625210"/>
          </a:xfrm>
        </p:spPr>
        <p:txBody>
          <a:bodyPr>
            <a:normAutofit/>
          </a:bodyPr>
          <a:lstStyle/>
          <a:p>
            <a:pPr algn="r"/>
            <a:r>
              <a:rPr lang="pt-BR" dirty="0">
                <a:solidFill>
                  <a:srgbClr val="FFFFFF"/>
                </a:solidFill>
                <a:cs typeface="Arial" panose="020B0604020202020204" pitchFamily="34" charset="0"/>
              </a:rPr>
              <a:t>Tuberculose </a:t>
            </a:r>
          </a:p>
        </p:txBody>
      </p:sp>
      <p:pic>
        <p:nvPicPr>
          <p:cNvPr id="1026" name="Picture 2">
            <a:extLst>
              <a:ext uri="{FF2B5EF4-FFF2-40B4-BE49-F238E27FC236}">
                <a16:creationId xmlns:a16="http://schemas.microsoft.com/office/drawing/2014/main" id="{E244BEC2-6573-4BDB-B4D9-F35CAA6B16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1D8A7910-1001-4C22-9EB8-E16FB824156F}"/>
              </a:ext>
            </a:extLst>
          </p:cNvPr>
          <p:cNvSpPr>
            <a:spLocks noGrp="1"/>
          </p:cNvSpPr>
          <p:nvPr>
            <p:ph idx="1"/>
          </p:nvPr>
        </p:nvSpPr>
        <p:spPr>
          <a:xfrm>
            <a:off x="8029319" y="917725"/>
            <a:ext cx="3424739" cy="4852362"/>
          </a:xfrm>
        </p:spPr>
        <p:txBody>
          <a:bodyPr anchor="ctr">
            <a:normAutofit/>
          </a:bodyPr>
          <a:lstStyle/>
          <a:p>
            <a:pPr marL="0" indent="0" algn="ctr">
              <a:buNone/>
            </a:pPr>
            <a:r>
              <a:rPr lang="pt-BR" dirty="0">
                <a:solidFill>
                  <a:srgbClr val="FFFFFF"/>
                </a:solidFill>
                <a:latin typeface="Calibri" panose="020F0502020204030204" pitchFamily="34" charset="0"/>
                <a:cs typeface="Calibri" panose="020F0502020204030204" pitchFamily="34" charset="0"/>
              </a:rPr>
              <a:t>Isso dito, a tuberculose continua sendo uma </a:t>
            </a:r>
            <a:r>
              <a:rPr lang="pt-BR" b="1" dirty="0">
                <a:solidFill>
                  <a:srgbClr val="FFFFFF"/>
                </a:solidFill>
                <a:latin typeface="Calibri" panose="020F0502020204030204" pitchFamily="34" charset="0"/>
                <a:cs typeface="Calibri" panose="020F0502020204030204" pitchFamily="34" charset="0"/>
              </a:rPr>
              <a:t>somatização</a:t>
            </a:r>
            <a:r>
              <a:rPr lang="pt-BR" dirty="0">
                <a:solidFill>
                  <a:srgbClr val="FFFFFF"/>
                </a:solidFill>
                <a:latin typeface="Calibri" panose="020F0502020204030204" pitchFamily="34" charset="0"/>
                <a:cs typeface="Calibri" panose="020F0502020204030204" pitchFamily="34" charset="0"/>
              </a:rPr>
              <a:t>, uma </a:t>
            </a:r>
            <a:r>
              <a:rPr lang="pt-BR" b="1" dirty="0">
                <a:solidFill>
                  <a:srgbClr val="FFFFFF"/>
                </a:solidFill>
                <a:latin typeface="Calibri" panose="020F0502020204030204" pitchFamily="34" charset="0"/>
                <a:cs typeface="Calibri" panose="020F0502020204030204" pitchFamily="34" charset="0"/>
              </a:rPr>
              <a:t>fuga inconsciente da realidade</a:t>
            </a:r>
            <a:r>
              <a:rPr lang="pt-BR" dirty="0">
                <a:solidFill>
                  <a:srgbClr val="FFFFFF"/>
                </a:solidFill>
                <a:latin typeface="Calibri" panose="020F0502020204030204" pitchFamily="34" charset="0"/>
                <a:cs typeface="Calibri" panose="020F0502020204030204" pitchFamily="34" charset="0"/>
              </a:rPr>
              <a:t>, e a terapia deve, mais uma vez, permitir </a:t>
            </a:r>
            <a:r>
              <a:rPr lang="pt-BR" b="1" dirty="0">
                <a:solidFill>
                  <a:srgbClr val="FFFFFF"/>
                </a:solidFill>
                <a:latin typeface="Calibri" panose="020F0502020204030204" pitchFamily="34" charset="0"/>
                <a:cs typeface="Calibri" panose="020F0502020204030204" pitchFamily="34" charset="0"/>
              </a:rPr>
              <a:t>levar do corpo para o psicológico a expressão do conflito</a:t>
            </a:r>
            <a:r>
              <a:rPr lang="pt-BR" dirty="0">
                <a:solidFill>
                  <a:srgbClr val="FFFFF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863001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C6E36E-5FF9-49BB-8757-98A92A0AF557}"/>
              </a:ext>
            </a:extLst>
          </p:cNvPr>
          <p:cNvSpPr>
            <a:spLocks noGrp="1"/>
          </p:cNvSpPr>
          <p:nvPr>
            <p:ph type="title"/>
          </p:nvPr>
        </p:nvSpPr>
        <p:spPr>
          <a:xfrm>
            <a:off x="4965430" y="629268"/>
            <a:ext cx="6586491" cy="1286160"/>
          </a:xfrm>
        </p:spPr>
        <p:txBody>
          <a:bodyPr anchor="b">
            <a:normAutofit/>
          </a:bodyPr>
          <a:lstStyle/>
          <a:p>
            <a:r>
              <a:rPr lang="pt-BR" dirty="0">
                <a:latin typeface="+mn-lt"/>
                <a:cs typeface="Arial" panose="020B0604020202020204" pitchFamily="34" charset="0"/>
              </a:rPr>
              <a:t>Tuberculose</a:t>
            </a:r>
          </a:p>
        </p:txBody>
      </p:sp>
      <p:pic>
        <p:nvPicPr>
          <p:cNvPr id="5122" name="Picture 2">
            <a:extLst>
              <a:ext uri="{FF2B5EF4-FFF2-40B4-BE49-F238E27FC236}">
                <a16:creationId xmlns:a16="http://schemas.microsoft.com/office/drawing/2014/main" id="{38E4C5C4-85E6-408C-942B-55881BCAE0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86" r="7886"/>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27AB5"/>
            </a:solidFill>
          </a:ln>
        </p:spPr>
        <p:style>
          <a:lnRef idx="1">
            <a:schemeClr val="accent1"/>
          </a:lnRef>
          <a:fillRef idx="0">
            <a:schemeClr val="accent1"/>
          </a:fillRef>
          <a:effectRef idx="0">
            <a:schemeClr val="accent1"/>
          </a:effectRef>
          <a:fontRef idx="minor">
            <a:schemeClr val="tx1"/>
          </a:fontRef>
        </p:style>
      </p:cxnSp>
      <p:sp>
        <p:nvSpPr>
          <p:cNvPr id="3" name="Espaço Reservado para Conteúdo 2">
            <a:extLst>
              <a:ext uri="{FF2B5EF4-FFF2-40B4-BE49-F238E27FC236}">
                <a16:creationId xmlns:a16="http://schemas.microsoft.com/office/drawing/2014/main" id="{7F0F773A-537B-4436-851C-B549F403E2B0}"/>
              </a:ext>
            </a:extLst>
          </p:cNvPr>
          <p:cNvSpPr>
            <a:spLocks noGrp="1"/>
          </p:cNvSpPr>
          <p:nvPr>
            <p:ph idx="1"/>
          </p:nvPr>
        </p:nvSpPr>
        <p:spPr>
          <a:xfrm>
            <a:off x="4965431" y="2438400"/>
            <a:ext cx="6586489" cy="3785419"/>
          </a:xfrm>
        </p:spPr>
        <p:txBody>
          <a:bodyPr>
            <a:normAutofit fontScale="92500" lnSpcReduction="10000"/>
          </a:bodyPr>
          <a:lstStyle/>
          <a:p>
            <a:pPr marL="0" indent="0">
              <a:buNone/>
            </a:pPr>
            <a:r>
              <a:rPr lang="pt-BR" sz="1900" dirty="0"/>
              <a:t>	</a:t>
            </a:r>
            <a:r>
              <a:rPr lang="pt-BR" sz="2200" dirty="0">
                <a:cs typeface="Arial" panose="020B0604020202020204" pitchFamily="34" charset="0"/>
              </a:rPr>
              <a:t>O tratamento neste caso, entretanto, é particularmente longo, e seria um </a:t>
            </a:r>
            <a:r>
              <a:rPr lang="pt-BR" sz="2200" b="1" dirty="0">
                <a:cs typeface="Arial" panose="020B0604020202020204" pitchFamily="34" charset="0"/>
              </a:rPr>
              <a:t>grave erro levar o paciente a fazer, de roldão, os </a:t>
            </a:r>
            <a:r>
              <a:rPr lang="pt-BR" sz="2200" b="1" dirty="0" err="1">
                <a:cs typeface="Arial" panose="020B0604020202020204" pitchFamily="34" charset="0"/>
              </a:rPr>
              <a:t>actings</a:t>
            </a:r>
            <a:r>
              <a:rPr lang="pt-BR" sz="2200" b="1" dirty="0">
                <a:cs typeface="Arial" panose="020B0604020202020204" pitchFamily="34" charset="0"/>
              </a:rPr>
              <a:t> da respiração</a:t>
            </a:r>
            <a:r>
              <a:rPr lang="pt-BR" sz="2200" dirty="0">
                <a:cs typeface="Arial" panose="020B0604020202020204" pitchFamily="34" charset="0"/>
              </a:rPr>
              <a:t>, pois eles poderiam causar prejuízo e provocar, ao contrario, uma difusão da doença. Durante a terapia </a:t>
            </a:r>
            <a:r>
              <a:rPr lang="pt-BR" sz="2200" b="1" dirty="0">
                <a:cs typeface="Arial" panose="020B0604020202020204" pitchFamily="34" charset="0"/>
              </a:rPr>
              <a:t>é preciso fazer o paciente cair em uma situação depressiva</a:t>
            </a:r>
            <a:r>
              <a:rPr lang="pt-BR" sz="2200" dirty="0">
                <a:cs typeface="Arial" panose="020B0604020202020204" pitchFamily="34" charset="0"/>
              </a:rPr>
              <a:t>, visto que é trabalhando a depressão que ele se encaminhará para a cura. O trabalho deverá, portanto, voltar-se especialmente para o </a:t>
            </a:r>
            <a:r>
              <a:rPr lang="pt-BR" sz="2200" b="1" dirty="0">
                <a:cs typeface="Arial" panose="020B0604020202020204" pitchFamily="34" charset="0"/>
              </a:rPr>
              <a:t>desbloqueio do segundo nível </a:t>
            </a:r>
            <a:r>
              <a:rPr lang="pt-BR" sz="2200" dirty="0">
                <a:cs typeface="Arial" panose="020B0604020202020204" pitchFamily="34" charset="0"/>
              </a:rPr>
              <a:t>e cuidar para que haja uma </a:t>
            </a:r>
            <a:r>
              <a:rPr lang="pt-BR" sz="2200" b="1" dirty="0">
                <a:cs typeface="Arial" panose="020B0604020202020204" pitchFamily="34" charset="0"/>
              </a:rPr>
              <a:t>coordenação entre os </a:t>
            </a:r>
            <a:r>
              <a:rPr lang="pt-BR" sz="2200" b="1" dirty="0" err="1">
                <a:cs typeface="Arial" panose="020B0604020202020204" pitchFamily="34" charset="0"/>
              </a:rPr>
              <a:t>actings</a:t>
            </a:r>
            <a:r>
              <a:rPr lang="pt-BR" sz="2200" b="1" dirty="0">
                <a:cs typeface="Arial" panose="020B0604020202020204" pitchFamily="34" charset="0"/>
              </a:rPr>
              <a:t> da boca e os da respiração</a:t>
            </a:r>
            <a:r>
              <a:rPr lang="pt-BR" sz="2200" dirty="0">
                <a:cs typeface="Arial" panose="020B0604020202020204" pitchFamily="34" charset="0"/>
              </a:rPr>
              <a:t>: ter-se-á, assim, a possibilidade de se </a:t>
            </a:r>
            <a:r>
              <a:rPr lang="pt-BR" sz="2200" b="1" dirty="0">
                <a:cs typeface="Arial" panose="020B0604020202020204" pitchFamily="34" charset="0"/>
              </a:rPr>
              <a:t>levar, suavemente, o diafragma a mover-se, sem agredi-lo brutalmente</a:t>
            </a:r>
            <a:r>
              <a:rPr lang="pt-BR" sz="2200" dirty="0">
                <a:cs typeface="Arial" panose="020B0604020202020204" pitchFamily="34" charset="0"/>
              </a:rPr>
              <a:t>. Um trabalho violento sobre o diafragma comporta o risco de provocar, pelo contrário, um empurrão energético para o alto, fixando irreversivelmente o bloqueio na boca. </a:t>
            </a:r>
          </a:p>
        </p:txBody>
      </p:sp>
    </p:spTree>
    <p:extLst>
      <p:ext uri="{BB962C8B-B14F-4D97-AF65-F5344CB8AC3E}">
        <p14:creationId xmlns:p14="http://schemas.microsoft.com/office/powerpoint/2010/main" val="697895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44D7AC-B9AA-4CD9-A06C-CECEB86D0DDB}"/>
              </a:ext>
            </a:extLst>
          </p:cNvPr>
          <p:cNvSpPr>
            <a:spLocks noGrp="1"/>
          </p:cNvSpPr>
          <p:nvPr>
            <p:ph type="title"/>
          </p:nvPr>
        </p:nvSpPr>
        <p:spPr>
          <a:xfrm>
            <a:off x="838200" y="365125"/>
            <a:ext cx="10515600" cy="1325563"/>
          </a:xfrm>
        </p:spPr>
        <p:txBody>
          <a:bodyPr>
            <a:normAutofit/>
          </a:bodyPr>
          <a:lstStyle/>
          <a:p>
            <a:r>
              <a:rPr lang="pt-BR" sz="5400" dirty="0">
                <a:latin typeface="+mn-lt"/>
                <a:cs typeface="Arial" panose="020B0604020202020204" pitchFamily="34" charset="0"/>
              </a:rPr>
              <a:t>Asma</a:t>
            </a:r>
          </a:p>
        </p:txBody>
      </p:sp>
      <p:sp>
        <p:nvSpPr>
          <p:cNvPr id="3" name="Espaço Reservado para Conteúdo 2">
            <a:extLst>
              <a:ext uri="{FF2B5EF4-FFF2-40B4-BE49-F238E27FC236}">
                <a16:creationId xmlns:a16="http://schemas.microsoft.com/office/drawing/2014/main" id="{CE70C98B-187A-4BD1-B296-A788A64911D0}"/>
              </a:ext>
            </a:extLst>
          </p:cNvPr>
          <p:cNvSpPr>
            <a:spLocks noGrp="1"/>
          </p:cNvSpPr>
          <p:nvPr>
            <p:ph idx="1"/>
          </p:nvPr>
        </p:nvSpPr>
        <p:spPr>
          <a:xfrm>
            <a:off x="838200" y="1825625"/>
            <a:ext cx="3797807" cy="4351338"/>
          </a:xfrm>
        </p:spPr>
        <p:txBody>
          <a:bodyPr>
            <a:normAutofit fontScale="92500" lnSpcReduction="10000"/>
          </a:bodyPr>
          <a:lstStyle/>
          <a:p>
            <a:pPr marL="0" indent="0">
              <a:buNone/>
            </a:pPr>
            <a:r>
              <a:rPr lang="pt-BR" sz="2000" dirty="0">
                <a:latin typeface="Arial" panose="020B0604020202020204" pitchFamily="34" charset="0"/>
                <a:cs typeface="Arial" panose="020B0604020202020204" pitchFamily="34" charset="0"/>
              </a:rPr>
              <a:t>	</a:t>
            </a:r>
            <a:r>
              <a:rPr lang="pt-BR" sz="2600" dirty="0">
                <a:cs typeface="Arial" panose="020B0604020202020204" pitchFamily="34" charset="0"/>
              </a:rPr>
              <a:t>A asma é devida a </a:t>
            </a:r>
            <a:r>
              <a:rPr lang="pt-BR" sz="2600" b="1" dirty="0">
                <a:cs typeface="Arial" panose="020B0604020202020204" pitchFamily="34" charset="0"/>
              </a:rPr>
              <a:t>uma </a:t>
            </a:r>
            <a:r>
              <a:rPr lang="pt-BR" sz="2600" b="1" dirty="0" err="1">
                <a:cs typeface="Arial" panose="020B0604020202020204" pitchFamily="34" charset="0"/>
              </a:rPr>
              <a:t>hiperestimulação</a:t>
            </a:r>
            <a:r>
              <a:rPr lang="pt-BR" sz="2600" b="1" dirty="0">
                <a:cs typeface="Arial" panose="020B0604020202020204" pitchFamily="34" charset="0"/>
              </a:rPr>
              <a:t> do parassimpático </a:t>
            </a:r>
            <a:r>
              <a:rPr lang="pt-BR" sz="2600" dirty="0">
                <a:cs typeface="Arial" panose="020B0604020202020204" pitchFamily="34" charset="0"/>
              </a:rPr>
              <a:t>numa tentativa de suplantar a </a:t>
            </a:r>
            <a:r>
              <a:rPr lang="pt-BR" sz="2600" b="1" dirty="0">
                <a:cs typeface="Arial" panose="020B0604020202020204" pitchFamily="34" charset="0"/>
              </a:rPr>
              <a:t>ansiedade crônica subjacente</a:t>
            </a:r>
            <a:r>
              <a:rPr lang="pt-BR" sz="2600" dirty="0">
                <a:cs typeface="Arial" panose="020B0604020202020204" pitchFamily="34" charset="0"/>
              </a:rPr>
              <a:t>. Isto provoca uma </a:t>
            </a:r>
            <a:r>
              <a:rPr lang="pt-BR" sz="2600" b="1" dirty="0">
                <a:cs typeface="Arial" panose="020B0604020202020204" pitchFamily="34" charset="0"/>
              </a:rPr>
              <a:t>contração dos bronquíolos </a:t>
            </a:r>
            <a:r>
              <a:rPr lang="pt-BR" sz="2600" dirty="0">
                <a:cs typeface="Arial" panose="020B0604020202020204" pitchFamily="34" charset="0"/>
              </a:rPr>
              <a:t>e interfere na </a:t>
            </a:r>
            <a:r>
              <a:rPr lang="pt-BR" sz="2600" b="1" dirty="0">
                <a:cs typeface="Arial" panose="020B0604020202020204" pitchFamily="34" charset="0"/>
              </a:rPr>
              <a:t>expiração</a:t>
            </a:r>
            <a:r>
              <a:rPr lang="pt-BR" sz="2600" dirty="0">
                <a:cs typeface="Arial" panose="020B0604020202020204" pitchFamily="34" charset="0"/>
              </a:rPr>
              <a:t>. Há sempre uma grande quantidade de </a:t>
            </a:r>
            <a:r>
              <a:rPr lang="pt-BR" sz="2600" b="1" dirty="0">
                <a:cs typeface="Arial" panose="020B0604020202020204" pitchFamily="34" charset="0"/>
              </a:rPr>
              <a:t>raiva reprimida </a:t>
            </a:r>
            <a:r>
              <a:rPr lang="pt-BR" sz="2600" dirty="0">
                <a:cs typeface="Arial" panose="020B0604020202020204" pitchFamily="34" charset="0"/>
              </a:rPr>
              <a:t>nos pacientes asmáticos e, </a:t>
            </a:r>
            <a:r>
              <a:rPr lang="pt-BR" sz="2600" b="1" dirty="0">
                <a:cs typeface="Arial" panose="020B0604020202020204" pitchFamily="34" charset="0"/>
              </a:rPr>
              <a:t>quando esta pode se manifestar, o ataque é atenuado</a:t>
            </a:r>
            <a:r>
              <a:rPr lang="pt-BR" sz="2600" dirty="0">
                <a:cs typeface="Arial" panose="020B0604020202020204" pitchFamily="34" charset="0"/>
              </a:rPr>
              <a:t>.</a:t>
            </a:r>
          </a:p>
          <a:p>
            <a:pPr marL="0" indent="0">
              <a:buNone/>
            </a:pPr>
            <a:endParaRPr lang="pt-BR" sz="2400" dirty="0">
              <a:cs typeface="Arial" panose="020B0604020202020204" pitchFamily="34" charset="0"/>
            </a:endParaRPr>
          </a:p>
          <a:p>
            <a:pPr marL="0" indent="0">
              <a:buNone/>
            </a:pPr>
            <a:endParaRPr lang="pt-BR" sz="2000" dirty="0"/>
          </a:p>
        </p:txBody>
      </p:sp>
      <p:pic>
        <p:nvPicPr>
          <p:cNvPr id="9218" name="Picture 2" descr="Resultado de imagem para asma">
            <a:extLst>
              <a:ext uri="{FF2B5EF4-FFF2-40B4-BE49-F238E27FC236}">
                <a16:creationId xmlns:a16="http://schemas.microsoft.com/office/drawing/2014/main" id="{E54F1CE9-95AC-44FD-BCE6-EA3FA77729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10" r="1" b="3210"/>
          <a:stretch/>
        </p:blipFill>
        <p:spPr bwMode="auto">
          <a:xfrm>
            <a:off x="5120640" y="1904281"/>
            <a:ext cx="6233160" cy="427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537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de pelúcia, ursinho, sentado, animal&#10;&#10;Descrição gerada automaticamente">
            <a:extLst>
              <a:ext uri="{FF2B5EF4-FFF2-40B4-BE49-F238E27FC236}">
                <a16:creationId xmlns:a16="http://schemas.microsoft.com/office/drawing/2014/main" id="{D6A439A9-FC01-4AB3-B633-A453521CE852}"/>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3270" y="0"/>
            <a:ext cx="12188730" cy="6859841"/>
          </a:xfrm>
          <a:prstGeom prst="rect">
            <a:avLst/>
          </a:prstGeom>
          <a:effectLst>
            <a:glow rad="63500">
              <a:schemeClr val="accent3">
                <a:satMod val="175000"/>
                <a:alpha val="40000"/>
              </a:schemeClr>
            </a:glow>
            <a:softEdge rad="0"/>
          </a:effectLst>
        </p:spPr>
      </p:pic>
      <p:sp>
        <p:nvSpPr>
          <p:cNvPr id="5" name="Retângulo 4">
            <a:extLst>
              <a:ext uri="{FF2B5EF4-FFF2-40B4-BE49-F238E27FC236}">
                <a16:creationId xmlns:a16="http://schemas.microsoft.com/office/drawing/2014/main" id="{F8CA081F-1280-499E-A77D-F9476F342BDB}"/>
              </a:ext>
            </a:extLst>
          </p:cNvPr>
          <p:cNvSpPr/>
          <p:nvPr/>
        </p:nvSpPr>
        <p:spPr>
          <a:xfrm>
            <a:off x="2839329" y="374525"/>
            <a:ext cx="6513341" cy="646331"/>
          </a:xfrm>
          <a:prstGeom prst="rect">
            <a:avLst/>
          </a:prstGeom>
        </p:spPr>
        <p:txBody>
          <a:bodyPr wrap="square">
            <a:spAutoFit/>
          </a:bodyPr>
          <a:lstStyle/>
          <a:p>
            <a:r>
              <a:rPr lang="pt-BR" sz="3600" dirty="0">
                <a:latin typeface="Arial" panose="020B0604020202020204" pitchFamily="34" charset="0"/>
                <a:ea typeface="Calibri" panose="020F0502020204030204" pitchFamily="34" charset="0"/>
              </a:rPr>
              <a:t>O ABRAÇO COMO AFETO</a:t>
            </a:r>
            <a:r>
              <a:rPr lang="pt-BR" dirty="0">
                <a:solidFill>
                  <a:srgbClr val="FF0000"/>
                </a:solidFill>
                <a:latin typeface="Arial" panose="020B0604020202020204" pitchFamily="34" charset="0"/>
                <a:ea typeface="Calibri" panose="020F0502020204030204" pitchFamily="34" charset="0"/>
              </a:rPr>
              <a:t>:</a:t>
            </a:r>
            <a:endParaRPr lang="pt-BR" dirty="0"/>
          </a:p>
        </p:txBody>
      </p:sp>
      <p:sp>
        <p:nvSpPr>
          <p:cNvPr id="6" name="Retângulo 5">
            <a:extLst>
              <a:ext uri="{FF2B5EF4-FFF2-40B4-BE49-F238E27FC236}">
                <a16:creationId xmlns:a16="http://schemas.microsoft.com/office/drawing/2014/main" id="{FE764B55-2DA7-4DFD-A415-741E73739336}"/>
              </a:ext>
            </a:extLst>
          </p:cNvPr>
          <p:cNvSpPr/>
          <p:nvPr/>
        </p:nvSpPr>
        <p:spPr>
          <a:xfrm>
            <a:off x="152399" y="1287868"/>
            <a:ext cx="11887200" cy="4651530"/>
          </a:xfrm>
          <a:prstGeom prst="rect">
            <a:avLst/>
          </a:prstGeom>
        </p:spPr>
        <p:txBody>
          <a:bodyPr wrap="square">
            <a:spAutoFit/>
          </a:bodyPr>
          <a:lstStyle/>
          <a:p>
            <a:pPr marL="285750" indent="-285750" algn="just">
              <a:lnSpc>
                <a:spcPct val="115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Times New Roman" panose="02020603050405020304" pitchFamily="18" charset="0"/>
              </a:rPr>
              <a:t>O abraço é um movimento que apesar de englobar todo o corpo, convoca de maneira ativa a energia do tórax, envolvendo o outro pelo movimento dos braços, na intenção de unir coração com coração.</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Times New Roman" panose="02020603050405020304" pitchFamily="18" charset="0"/>
              </a:rPr>
              <a:t>Podemos perceber como a pessoa se expressa no afeto mais profundo pela forma que ela abraça (fraco, "abraçando e fugindo", apertado). A respiração também se altera no braço e através desse movimento de acolhimento, muitas emoções podem emergir.</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Times New Roman" panose="02020603050405020304" pitchFamily="18" charset="0"/>
              </a:rPr>
              <a:t>Na pele temos os receptores chamados de corpúsculos de Meissner. Esses componentes nos permitem perceber a temperatura, a textura das coisas, as carícias, os beliscões, etc. Assim que recebem o estímulo, enviam um sinal para o seu córtex cerebral que interpreta qual o tipo de estímulo. Pois bem, temos mais destes corpúsculos nas mãos. Mesmo onde não há envolvimento sexual ou paixão, o abraço de alguém que gostamos, é capaz de ativar , o cérebro e liberar ocitocina diminuindo o nível de cortisol (o hormônio do estresse).</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Times New Roman" panose="02020603050405020304" pitchFamily="18" charset="0"/>
              </a:rPr>
              <a:t>Os hormônios que são estimulados pelo  abraço são produzidos na glândula pituitária e controlados pelas células do hipotálamo, que por sua vez controlam todas as glândulas do organismo. Em resumo: tem a ver com o corpo todo.</a:t>
            </a:r>
          </a:p>
          <a:p>
            <a:pPr marL="285750" indent="-285750" algn="just">
              <a:lnSpc>
                <a:spcPct val="107000"/>
              </a:lnSpc>
              <a:spcAft>
                <a:spcPts val="800"/>
              </a:spcAft>
              <a:buFont typeface="Arial" panose="020B0604020202020204" pitchFamily="34" charset="0"/>
              <a:buChar char="•"/>
            </a:pP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853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Imagem 2" descr="Resultado de imagem para fotos de peito aberto e amor">
            <a:extLst>
              <a:ext uri="{FF2B5EF4-FFF2-40B4-BE49-F238E27FC236}">
                <a16:creationId xmlns:a16="http://schemas.microsoft.com/office/drawing/2014/main" id="{AC93ABC3-B4A7-42F9-8407-3236CD63909A}"/>
              </a:ext>
            </a:extLst>
          </p:cNvPr>
          <p:cNvPicPr/>
          <p:nvPr/>
        </p:nvPicPr>
        <p:blipFill rotWithShape="1">
          <a:blip r:embed="rId2">
            <a:alphaModFix amt="35000"/>
            <a:extLst>
              <a:ext uri="{28A0092B-C50C-407E-A947-70E740481C1C}">
                <a14:useLocalDpi xmlns:a14="http://schemas.microsoft.com/office/drawing/2010/main" val="0"/>
              </a:ext>
            </a:extLst>
          </a:blip>
          <a:srcRect l="5781" r="3061" b="-1"/>
          <a:stretch/>
        </p:blipFill>
        <p:spPr bwMode="auto">
          <a:xfrm>
            <a:off x="3494061" y="1359994"/>
            <a:ext cx="7761924"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p:spPr>
      </p:pic>
      <p:sp>
        <p:nvSpPr>
          <p:cNvPr id="2" name="Retângulo 1">
            <a:extLst>
              <a:ext uri="{FF2B5EF4-FFF2-40B4-BE49-F238E27FC236}">
                <a16:creationId xmlns:a16="http://schemas.microsoft.com/office/drawing/2014/main" id="{FF2A1C47-B319-4D1A-98C3-F5B07F2317A1}"/>
              </a:ext>
            </a:extLst>
          </p:cNvPr>
          <p:cNvSpPr/>
          <p:nvPr/>
        </p:nvSpPr>
        <p:spPr>
          <a:xfrm>
            <a:off x="212035" y="396065"/>
            <a:ext cx="11767930" cy="4099584"/>
          </a:xfrm>
          <a:prstGeom prst="rect">
            <a:avLst/>
          </a:prstGeom>
        </p:spPr>
        <p:txBody>
          <a:bodyPr wrap="square">
            <a:spAutoFit/>
          </a:bodyPr>
          <a:lstStyle/>
          <a:p>
            <a:pPr marL="285750" indent="-285750" algn="just">
              <a:lnSpc>
                <a:spcPct val="115000"/>
              </a:lnSpc>
              <a:spcAft>
                <a:spcPts val="800"/>
              </a:spcAft>
              <a:buFont typeface="Arial" panose="020B0604020202020204" pitchFamily="34" charset="0"/>
              <a:buChar char="•"/>
            </a:pPr>
            <a:r>
              <a:rPr lang="pt-BR" dirty="0">
                <a:solidFill>
                  <a:srgbClr val="000000"/>
                </a:solidFill>
                <a:latin typeface="Arial" panose="020B0604020202020204" pitchFamily="34" charset="0"/>
                <a:ea typeface="Calibri" panose="020F0502020204030204" pitchFamily="34" charset="0"/>
                <a:cs typeface="Arial" panose="020B0604020202020204" pitchFamily="34" charset="0"/>
              </a:rPr>
              <a:t>O bloqueio nessa região, pode se expressar verbalmente por “não sei” em inúmeras esferas da vida do indivíduo, que caracteriza não só a falta de contato, como a falta de autonomia e responsabilidade por aquilo que sente e expressa (nos sujeitos núcleo psicótico, por exemplo, um tórax hiporgonótico e uma presente confusão parcial ou geral sobre suas emoções e sensações: não há um sujeito seguro de suas ações)</a:t>
            </a:r>
          </a:p>
          <a:p>
            <a:pPr marL="285750" indent="-285750" algn="just">
              <a:lnSpc>
                <a:spcPct val="115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Conecta-se</a:t>
            </a:r>
            <a:r>
              <a:rPr lang="pt-BR" dirty="0">
                <a:solidFill>
                  <a:srgbClr val="000000"/>
                </a:solidFill>
                <a:latin typeface="Arial" panose="020B0604020202020204" pitchFamily="34" charset="0"/>
                <a:ea typeface="Calibri" panose="020F0502020204030204" pitchFamily="34" charset="0"/>
                <a:cs typeface="Arial" panose="020B0604020202020204" pitchFamily="34" charset="0"/>
              </a:rPr>
              <a:t> ao segundo segmento(oralidade),pois o preenchimento que a oralidade busca não se relaciona só com a comida, mas com amor...Uma parte da oralidade insatisfeita, não escoa a energia e desce para o peito em forma de depressão(importância da amamentação).</a:t>
            </a:r>
            <a:endParaRPr lang="pt-BR"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15000"/>
              </a:lnSpc>
              <a:spcAft>
                <a:spcPts val="800"/>
              </a:spcAft>
              <a:buFont typeface="Arial" panose="020B0604020202020204" pitchFamily="34" charset="0"/>
              <a:buChar char="•"/>
            </a:pPr>
            <a:r>
              <a:rPr lang="pt-BR" dirty="0">
                <a:solidFill>
                  <a:srgbClr val="000000"/>
                </a:solidFill>
                <a:latin typeface="Arial" panose="020B0604020202020204" pitchFamily="34" charset="0"/>
                <a:ea typeface="Calibri" panose="020F0502020204030204" pitchFamily="34" charset="0"/>
                <a:cs typeface="Arial" panose="020B0604020202020204" pitchFamily="34" charset="0"/>
              </a:rPr>
              <a:t>Conecta-se ao terceiro segmento(cervical), pela construção do eu e sua identidade, quando o indivíduo não é capaz, dentro de sua história em desenvolver essa identidade, a expressão substitutiva passa a ser um eu ideal, que pode ser expresso por um narcisismo secundário, um tórax hipotônico, um “eu fraco". Junto a uma boa funcionalidade do terceiro segmento permite ao indivíduo uma capacidade de entrega afetiva e sexual madura (sem dúvidas ou ambivalências).</a:t>
            </a:r>
            <a:endParaRPr lang="pt-BR"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27736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7E57EC-BA22-4CD7-9566-18E22EA0B30C}"/>
              </a:ext>
            </a:extLst>
          </p:cNvPr>
          <p:cNvSpPr>
            <a:spLocks noGrp="1"/>
          </p:cNvSpPr>
          <p:nvPr>
            <p:ph type="ctrTitle"/>
          </p:nvPr>
        </p:nvSpPr>
        <p:spPr>
          <a:xfrm>
            <a:off x="4387349" y="1200152"/>
            <a:ext cx="6897171" cy="4457696"/>
          </a:xfrm>
        </p:spPr>
        <p:txBody>
          <a:bodyPr anchor="ctr">
            <a:normAutofit/>
          </a:bodyPr>
          <a:lstStyle/>
          <a:p>
            <a:pPr algn="l"/>
            <a:br>
              <a:rPr lang="pt-BR" sz="8000">
                <a:solidFill>
                  <a:srgbClr val="FFFFFF"/>
                </a:solidFill>
              </a:rPr>
            </a:br>
            <a:endParaRPr lang="pt-BR" sz="8000" dirty="0">
              <a:solidFill>
                <a:srgbClr val="FFFFFF"/>
              </a:solidFill>
            </a:endParaRPr>
          </a:p>
        </p:txBody>
      </p:sp>
      <p:sp>
        <p:nvSpPr>
          <p:cNvPr id="3" name="Subtítulo 2">
            <a:extLst>
              <a:ext uri="{FF2B5EF4-FFF2-40B4-BE49-F238E27FC236}">
                <a16:creationId xmlns:a16="http://schemas.microsoft.com/office/drawing/2014/main" id="{ADB6FD03-4AEE-43EF-BDD0-D44FC40F5637}"/>
              </a:ext>
            </a:extLst>
          </p:cNvPr>
          <p:cNvSpPr>
            <a:spLocks noGrp="1"/>
          </p:cNvSpPr>
          <p:nvPr>
            <p:ph type="subTitle" idx="1"/>
          </p:nvPr>
        </p:nvSpPr>
        <p:spPr>
          <a:xfrm>
            <a:off x="849963" y="1200152"/>
            <a:ext cx="2816535" cy="4457696"/>
          </a:xfrm>
        </p:spPr>
        <p:txBody>
          <a:bodyPr anchor="ctr">
            <a:normAutofit/>
          </a:bodyPr>
          <a:lstStyle/>
          <a:p>
            <a:pPr algn="r"/>
            <a:endParaRPr lang="pt-BR" sz="2800" b="1">
              <a:solidFill>
                <a:srgbClr val="FFFFFF"/>
              </a:solidFill>
              <a:latin typeface="Arial" panose="020B0604020202020204" pitchFamily="34" charset="0"/>
              <a:cs typeface="Arial" panose="020B0604020202020204" pitchFamily="34" charset="0"/>
            </a:endParaRPr>
          </a:p>
          <a:p>
            <a:pPr algn="r"/>
            <a:endParaRPr lang="pt-BR" sz="2800" b="1" dirty="0">
              <a:solidFill>
                <a:srgbClr val="FFFFFF"/>
              </a:solidFill>
              <a:latin typeface="Arial" panose="020B0604020202020204" pitchFamily="34" charset="0"/>
              <a:cs typeface="Arial" panose="020B0604020202020204" pitchFamily="34" charset="0"/>
            </a:endParaRPr>
          </a:p>
        </p:txBody>
      </p:sp>
      <p:pic>
        <p:nvPicPr>
          <p:cNvPr id="7" name="Imagem 6" descr="Uma imagem contendo de pelúcia, ursinho, sentado, animal&#10;&#10;Descrição gerada automaticamente">
            <a:extLst>
              <a:ext uri="{FF2B5EF4-FFF2-40B4-BE49-F238E27FC236}">
                <a16:creationId xmlns:a16="http://schemas.microsoft.com/office/drawing/2014/main" id="{54E14590-B53B-4EA6-BED5-F40A51EBC4E9}"/>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0" y="-7637"/>
            <a:ext cx="12188730" cy="6859841"/>
          </a:xfrm>
          <a:prstGeom prst="rect">
            <a:avLst/>
          </a:prstGeom>
          <a:effectLst>
            <a:glow rad="63500">
              <a:schemeClr val="accent3">
                <a:satMod val="175000"/>
                <a:alpha val="40000"/>
              </a:schemeClr>
            </a:glow>
            <a:softEdge rad="0"/>
          </a:effectLst>
        </p:spPr>
      </p:pic>
      <p:sp>
        <p:nvSpPr>
          <p:cNvPr id="4" name="Retângulo 3">
            <a:extLst>
              <a:ext uri="{FF2B5EF4-FFF2-40B4-BE49-F238E27FC236}">
                <a16:creationId xmlns:a16="http://schemas.microsoft.com/office/drawing/2014/main" id="{77B17894-EE31-4D19-9324-CAF5C7B704CB}"/>
              </a:ext>
            </a:extLst>
          </p:cNvPr>
          <p:cNvSpPr/>
          <p:nvPr/>
        </p:nvSpPr>
        <p:spPr>
          <a:xfrm>
            <a:off x="185934" y="862062"/>
            <a:ext cx="11816861" cy="5120441"/>
          </a:xfrm>
          <a:prstGeom prst="rect">
            <a:avLst/>
          </a:prstGeom>
        </p:spPr>
        <p:txBody>
          <a:bodyPr wrap="square">
            <a:spAutoFit/>
          </a:bodyPr>
          <a:lstStyle/>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cs typeface="Arial" panose="020B0604020202020204" pitchFamily="34" charset="0"/>
              </a:rPr>
              <a:t>Quando a oxitocina, que é o principal hormônio liberado por esse movimento(também presente na relação sexual e no parto) é liberada, aparece no sangue. Se isso acontece, a amígdala desencadeia uma série de reações que se traduzem em um comportamento mais generoso e tranquilo</a:t>
            </a:r>
            <a:endParaRPr lang="pt-BR" dirty="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O ato de abraçar também aumenta a produção de dopamina e serotonina, outros hormônios que produzem sensação de prazer e também atuam no melhor funcionamento do sistema imunológico. Além disso, pode diminuir a ansiedade, o medo, dar acolhimento, trocar afeto, proporcionar segurança afetiva, um “porto seguro”, necessidade de todo ser humano: </a:t>
            </a:r>
            <a:r>
              <a:rPr lang="pt-BR" b="1" dirty="0">
                <a:latin typeface="Arial" panose="020B0604020202020204" pitchFamily="34" charset="0"/>
                <a:ea typeface="Calibri" panose="020F0502020204030204" pitchFamily="34" charset="0"/>
                <a:cs typeface="Arial" panose="020B0604020202020204" pitchFamily="34" charset="0"/>
              </a:rPr>
              <a:t>quem não gosta de um colo?</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Reich descreve o abraço genital, aquele que envolve todo o corpo, unindo a sexualidade com afetividade na possibilidade da integração do individuo:” “O desejo de se fundir com o outro no abraço genital é tão forte no organismo encouraçado como no não encouraçado. No organismo encouraçado ele será até mais violento porque a satisfação total está bloqueada”. Em analise do caráter, Reich descreve a importância do desbloqueio do segmento torácico para a capacidade de entrega na relação sexual(junto com o pescoço): “</a:t>
            </a:r>
            <a:r>
              <a:rPr lang="pt-BR" b="1" i="1" dirty="0">
                <a:latin typeface="Arial" panose="020B0604020202020204" pitchFamily="34" charset="0"/>
                <a:ea typeface="Calibri" panose="020F0502020204030204" pitchFamily="34" charset="0"/>
                <a:cs typeface="Arial" panose="020B0604020202020204" pitchFamily="34" charset="0"/>
              </a:rPr>
              <a:t>não se pode pensar em estabelecer a potência orgástica enquanto a couraça torácica não tiver sido dissolvida e as emoções de raiva, desejo e tristeza genuína não forem liberadas</a:t>
            </a:r>
            <a:r>
              <a:rPr lang="pt-BR" dirty="0">
                <a:latin typeface="Arial" panose="020B0604020202020204" pitchFamily="34" charset="0"/>
                <a:ea typeface="Calibri" panose="020F0502020204030204" pitchFamily="34" charset="0"/>
                <a:cs typeface="Arial" panose="020B0604020202020204" pitchFamily="34" charset="0"/>
              </a:rPr>
              <a:t>”.</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Um dos </a:t>
            </a:r>
            <a:r>
              <a:rPr lang="pt-BR" dirty="0" err="1">
                <a:latin typeface="Arial" panose="020B0604020202020204" pitchFamily="34" charset="0"/>
                <a:ea typeface="Calibri" panose="020F0502020204030204" pitchFamily="34" charset="0"/>
                <a:cs typeface="Arial" panose="020B0604020202020204" pitchFamily="34" charset="0"/>
              </a:rPr>
              <a:t>actings</a:t>
            </a:r>
            <a:r>
              <a:rPr lang="pt-BR" dirty="0">
                <a:latin typeface="Arial" panose="020B0604020202020204" pitchFamily="34" charset="0"/>
                <a:ea typeface="Calibri" panose="020F0502020204030204" pitchFamily="34" charset="0"/>
                <a:cs typeface="Arial" panose="020B0604020202020204" pitchFamily="34" charset="0"/>
              </a:rPr>
              <a:t> propostos por Navarro para se trabalhar esse segmento, consiste no movimento do paciente deitado na maca, com os braços abertos, como na espera de um abraço.</a:t>
            </a:r>
            <a:endParaRPr lang="pt-BR" dirty="0">
              <a:effectLst/>
              <a:latin typeface="Arial" panose="020B0604020202020204" pitchFamily="34" charset="0"/>
              <a:ea typeface="Calibri" panose="020F0502020204030204" pitchFamily="34" charset="0"/>
              <a:cs typeface="Arial" panose="020B0604020202020204" pitchFamily="34" charset="0"/>
            </a:endParaRPr>
          </a:p>
        </p:txBody>
      </p:sp>
      <p:pic>
        <p:nvPicPr>
          <p:cNvPr id="14" name="Mídia Online 1" title="O poder de um abraￃﾧo (Experimento Social -  Social Experiment - Jaraguￃﾡ do Sul, SC)">
            <a:hlinkClick r:id="" action="ppaction://media"/>
            <a:extLst>
              <a:ext uri="{FF2B5EF4-FFF2-40B4-BE49-F238E27FC236}">
                <a16:creationId xmlns:a16="http://schemas.microsoft.com/office/drawing/2014/main" id="{F05CCB91-7095-4B50-BCDB-84830F22FD94}"/>
              </a:ext>
            </a:extLst>
          </p:cNvPr>
          <p:cNvPicPr>
            <a:picLocks noRot="1" noChangeAspect="1"/>
          </p:cNvPicPr>
          <p:nvPr>
            <a:videoFile r:link="rId1"/>
          </p:nvPr>
        </p:nvPicPr>
        <p:blipFill>
          <a:blip r:embed="rId5"/>
          <a:stretch>
            <a:fillRect/>
          </a:stretch>
        </p:blipFill>
        <p:spPr>
          <a:xfrm>
            <a:off x="5906795" y="3291509"/>
            <a:ext cx="6096000" cy="3429000"/>
          </a:xfrm>
          <a:prstGeom prst="rect">
            <a:avLst/>
          </a:prstGeom>
        </p:spPr>
      </p:pic>
    </p:spTree>
    <p:extLst>
      <p:ext uri="{BB962C8B-B14F-4D97-AF65-F5344CB8AC3E}">
        <p14:creationId xmlns:p14="http://schemas.microsoft.com/office/powerpoint/2010/main" val="313851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esultado de imagem para crianÃ§a narcisista">
            <a:extLst>
              <a:ext uri="{FF2B5EF4-FFF2-40B4-BE49-F238E27FC236}">
                <a16:creationId xmlns:a16="http://schemas.microsoft.com/office/drawing/2014/main" id="{8B4A417C-D0CA-4C72-817F-413FE02012E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a:stretch/>
        </p:blipFill>
        <p:spPr bwMode="auto">
          <a:xfrm>
            <a:off x="20" y="10"/>
            <a:ext cx="12191980" cy="6857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96789701-C97B-4BF6-8288-E939882BF324}"/>
              </a:ext>
            </a:extLst>
          </p:cNvPr>
          <p:cNvSpPr/>
          <p:nvPr/>
        </p:nvSpPr>
        <p:spPr>
          <a:xfrm>
            <a:off x="229773" y="519257"/>
            <a:ext cx="11732454" cy="3888180"/>
          </a:xfrm>
          <a:prstGeom prst="rect">
            <a:avLst/>
          </a:prstGeom>
        </p:spPr>
        <p:txBody>
          <a:bodyPr wrap="square">
            <a:spAutoFit/>
          </a:bodyPr>
          <a:lstStyle/>
          <a:p>
            <a:pPr algn="ctr">
              <a:lnSpc>
                <a:spcPct val="115000"/>
              </a:lnSpc>
              <a:spcAft>
                <a:spcPts val="800"/>
              </a:spcAft>
            </a:pPr>
            <a:r>
              <a:rPr lang="pt-BR" sz="3600" dirty="0">
                <a:latin typeface="Arial" panose="020B0604020202020204" pitchFamily="34" charset="0"/>
                <a:ea typeface="Calibri" panose="020F0502020204030204" pitchFamily="34" charset="0"/>
                <a:cs typeface="Times New Roman" panose="02020603050405020304" pitchFamily="18" charset="0"/>
              </a:rPr>
              <a:t>DISFUNÇÃO DO SEGMENTO TORÁCICO</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O não respeito às fases de desenvolvimento neuromuscular de cada indivíduos, produzem “resíduos” que apresentam uma reação emotiva marcante e determinam uma imaturidade </a:t>
            </a:r>
            <a:r>
              <a:rPr lang="pt-BR" b="1" dirty="0">
                <a:latin typeface="Arial" panose="020B0604020202020204" pitchFamily="34" charset="0"/>
                <a:ea typeface="Calibri" panose="020F0502020204030204" pitchFamily="34" charset="0"/>
                <a:cs typeface="Arial" panose="020B0604020202020204" pitchFamily="34" charset="0"/>
              </a:rPr>
              <a:t>psicoafetiva.</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Não há comportamento sem esforço muscular, e se essa necessidade for impedida por uma repressão ou se não há a possibilidade de expressar-se de uma certa maneira, a impossibilidade dessa expressão fica retida na ancorada nos músculos.(Navarro)</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Historicamente, ela pode ser remontada aos momentos de mudança mais decisivos e mais conflituosos da vida da criança, numa época bastante anterior ao desenvolvimento da couraça pélvica. (Reich)</a:t>
            </a:r>
          </a:p>
          <a:p>
            <a:pPr algn="just">
              <a:lnSpc>
                <a:spcPct val="107000"/>
              </a:lnSpc>
              <a:spcAft>
                <a:spcPts val="800"/>
              </a:spcAft>
            </a:pPr>
            <a:endParaRPr lang="pt-BR"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pt-BR" dirty="0">
                <a:latin typeface="Arial" panose="020B0604020202020204" pitchFamily="34" charset="0"/>
                <a:ea typeface="Calibri" panose="020F0502020204030204" pitchFamily="34" charset="0"/>
                <a:cs typeface="Arial" panose="020B0604020202020204" pitchFamily="34" charset="0"/>
              </a:rPr>
              <a:t> </a:t>
            </a:r>
            <a:endParaRPr lang="pt-BR"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6850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90CF12F-4FBF-44AD-AFC6-AA700215CCF3}"/>
              </a:ext>
            </a:extLst>
          </p:cNvPr>
          <p:cNvSpPr/>
          <p:nvPr/>
        </p:nvSpPr>
        <p:spPr>
          <a:xfrm>
            <a:off x="116115" y="823190"/>
            <a:ext cx="11713028" cy="3832396"/>
          </a:xfrm>
          <a:prstGeom prst="rect">
            <a:avLst/>
          </a:prstGeom>
        </p:spPr>
        <p:txBody>
          <a:bodyPr wrap="square">
            <a:spAutoFit/>
          </a:bodyPr>
          <a:lstStyle/>
          <a:p>
            <a:pPr marL="285750" lvl="0" indent="-285750" algn="just">
              <a:lnSpc>
                <a:spcPct val="107000"/>
              </a:lnSpc>
              <a:spcAft>
                <a:spcPts val="800"/>
              </a:spcAft>
              <a:buFont typeface="Arial" panose="020B0604020202020204" pitchFamily="34" charset="0"/>
              <a:buChar char="•"/>
            </a:pPr>
            <a:r>
              <a:rPr lang="pt-BR" dirty="0">
                <a:solidFill>
                  <a:srgbClr val="333333"/>
                </a:solidFill>
                <a:latin typeface="Arial" panose="020B0604020202020204" pitchFamily="34" charset="0"/>
                <a:ea typeface="Calibri" panose="020F0502020204030204" pitchFamily="34" charset="0"/>
                <a:cs typeface="Arial" panose="020B0604020202020204" pitchFamily="34" charset="0"/>
              </a:rPr>
              <a:t> </a:t>
            </a:r>
            <a:r>
              <a:rPr lang="pt-BR" dirty="0">
                <a:solidFill>
                  <a:prstClr val="black"/>
                </a:solidFill>
                <a:latin typeface="Arial" panose="020B0604020202020204" pitchFamily="34" charset="0"/>
                <a:ea typeface="Calibri" panose="020F0502020204030204" pitchFamily="34" charset="0"/>
                <a:cs typeface="Arial" panose="020B0604020202020204" pitchFamily="34" charset="0"/>
              </a:rPr>
              <a:t>A couraça do tórax manifesta-se pela elevação da estrutura óssea, por uma atitude crônica de inspiração ,por respiração superficial e por imobilidade do tórax. Essa função pode se expressar através de expressões de medo, de culpa, de tristeza, de rancor,  de fechamento para a vida e dúvida o que leva a uma imaturidade das emoções. As disfunções se apresentam como uma função carregada de energia(hipertonia) ou hipotonia (pouca, ou nenhuma energia), porém ambas com estase de energia que leva a uma biopatia.</a:t>
            </a:r>
          </a:p>
          <a:p>
            <a:pPr marL="285750" lvl="0" indent="-285750">
              <a:lnSpc>
                <a:spcPct val="107000"/>
              </a:lnSpc>
              <a:spcAft>
                <a:spcPts val="800"/>
              </a:spcAft>
              <a:buFont typeface="Arial" panose="020B0604020202020204" pitchFamily="34" charset="0"/>
              <a:buChar char="•"/>
            </a:pPr>
            <a:r>
              <a:rPr lang="pt-BR" dirty="0">
                <a:solidFill>
                  <a:prstClr val="black"/>
                </a:solidFill>
                <a:latin typeface="Arial" panose="020B0604020202020204" pitchFamily="34" charset="0"/>
                <a:ea typeface="Calibri" panose="020F0502020204030204" pitchFamily="34" charset="0"/>
                <a:cs typeface="Arial" panose="020B0604020202020204" pitchFamily="34" charset="0"/>
              </a:rPr>
              <a:t> O eu fraco , é substituído por um eu ideal, embora esse fator se ligue a um processo de bloqueio cervical, esse eu “fraco” se encora no alto do tórax.(papel social, ao invés de genuína função da identidade do eu biológico conectado com sua expressão afetiva, cerne) –Navarro.</a:t>
            </a:r>
          </a:p>
          <a:p>
            <a:pPr marL="285750" lvl="0" indent="-285750">
              <a:lnSpc>
                <a:spcPct val="107000"/>
              </a:lnSpc>
              <a:spcAft>
                <a:spcPts val="800"/>
              </a:spcAft>
              <a:buFont typeface="Arial" panose="020B0604020202020204" pitchFamily="34" charset="0"/>
              <a:buChar char="•"/>
            </a:pPr>
            <a:r>
              <a:rPr lang="pt-BR" dirty="0">
                <a:solidFill>
                  <a:prstClr val="black"/>
                </a:solidFill>
                <a:latin typeface="Arial" panose="020B0604020202020204" pitchFamily="34" charset="0"/>
                <a:ea typeface="Calibri" panose="020F0502020204030204" pitchFamily="34" charset="0"/>
                <a:cs typeface="Arial" panose="020B0604020202020204" pitchFamily="34" charset="0"/>
              </a:rPr>
              <a:t>O encouraçamento é construído na infância como uma reação ao processo educacional repressivo. A criança aprende a controlar seus impulsos e conter suas emoções, criando processos de identificação com a figura que exerce o papel repressor.  Ela constrói uma couraça de caráter, que é </a:t>
            </a:r>
            <a:r>
              <a:rPr lang="pt-BR" b="1" i="1" dirty="0">
                <a:solidFill>
                  <a:prstClr val="black"/>
                </a:solidFill>
                <a:latin typeface="Arial" panose="020B0604020202020204" pitchFamily="34" charset="0"/>
                <a:ea typeface="Calibri" panose="020F0502020204030204" pitchFamily="34" charset="0"/>
                <a:cs typeface="Arial" panose="020B0604020202020204" pitchFamily="34" charset="0"/>
              </a:rPr>
              <a:t>“a expressão concreta da defesa narcisista cronicamente implantada na estrutura psíquica”. </a:t>
            </a:r>
            <a:r>
              <a:rPr lang="pt-BR" dirty="0">
                <a:solidFill>
                  <a:prstClr val="black"/>
                </a:solidFill>
                <a:latin typeface="Arial" panose="020B0604020202020204" pitchFamily="34" charset="0"/>
                <a:ea typeface="Calibri" panose="020F0502020204030204" pitchFamily="34" charset="0"/>
                <a:cs typeface="Arial" panose="020B0604020202020204" pitchFamily="34" charset="0"/>
              </a:rPr>
              <a:t>(Reich)</a:t>
            </a:r>
          </a:p>
        </p:txBody>
      </p:sp>
      <p:pic>
        <p:nvPicPr>
          <p:cNvPr id="2050" name="Picture 2" descr="Resultado de imagem para crianÃ§a narcisista">
            <a:extLst>
              <a:ext uri="{FF2B5EF4-FFF2-40B4-BE49-F238E27FC236}">
                <a16:creationId xmlns:a16="http://schemas.microsoft.com/office/drawing/2014/main" id="{7E37AE8C-917E-4E81-AE58-99C18864A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6171" y="4336271"/>
            <a:ext cx="4368800" cy="2056408"/>
          </a:xfrm>
          <a:prstGeom prst="rect">
            <a:avLst/>
          </a:prstGeom>
          <a:ln>
            <a:noFill/>
          </a:ln>
          <a:effectLst>
            <a:outerShdw blurRad="127000" dist="38100" dir="2700000" algn="ctr">
              <a:srgbClr val="000000">
                <a:alpha val="45000"/>
              </a:srgbClr>
            </a:outerShdw>
            <a:softEdge rad="112500"/>
          </a:effectLst>
          <a:scene3d>
            <a:camera prst="perspectiveFront" fov="2700000">
              <a:rot lat="20376000" lon="1938000" rev="20112001"/>
            </a:camera>
            <a:lightRig rig="soft" dir="t">
              <a:rot lat="0" lon="0" rev="0"/>
            </a:lightRig>
          </a:scene3d>
          <a:sp3d prstMaterial="translucentPowder">
            <a:bevelT w="2032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62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00BFBD7-01C3-4B8E-A4FD-CCBEC0208D5E}"/>
              </a:ext>
            </a:extLst>
          </p:cNvPr>
          <p:cNvSpPr/>
          <p:nvPr/>
        </p:nvSpPr>
        <p:spPr>
          <a:xfrm>
            <a:off x="248531" y="453747"/>
            <a:ext cx="11943469" cy="4037644"/>
          </a:xfrm>
          <a:prstGeom prst="rect">
            <a:avLst/>
          </a:prstGeom>
        </p:spPr>
        <p:txBody>
          <a:bodyPr wrap="square">
            <a:spAutoFit/>
          </a:bodyPr>
          <a:lstStyle/>
          <a:p>
            <a:pPr algn="ctr">
              <a:lnSpc>
                <a:spcPct val="107000"/>
              </a:lnSpc>
              <a:spcAft>
                <a:spcPts val="800"/>
              </a:spcAft>
            </a:pPr>
            <a:r>
              <a:rPr lang="pt-BR" sz="3600" dirty="0">
                <a:latin typeface="Arial" panose="020B0604020202020204" pitchFamily="34" charset="0"/>
                <a:ea typeface="Calibri" panose="020F0502020204030204" pitchFamily="34" charset="0"/>
                <a:cs typeface="Arial" panose="020B0604020202020204" pitchFamily="34" charset="0"/>
              </a:rPr>
              <a:t>Deformidades da região torácica</a:t>
            </a:r>
            <a:r>
              <a:rPr lang="pt-BR" sz="1100" dirty="0">
                <a:latin typeface="Calibri" panose="020F0502020204030204" pitchFamily="34" charset="0"/>
                <a:ea typeface="Calibri" panose="020F0502020204030204" pitchFamily="34"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pt-BR" b="1" dirty="0">
                <a:latin typeface="Arial" panose="020B0604020202020204" pitchFamily="34" charset="0"/>
                <a:ea typeface="Calibri" panose="020F0502020204030204" pitchFamily="34" charset="0"/>
                <a:cs typeface="Arial" panose="020B0604020202020204" pitchFamily="34" charset="0"/>
              </a:rPr>
              <a:t>Cifose</a:t>
            </a:r>
            <a:r>
              <a:rPr lang="pt-BR" dirty="0">
                <a:latin typeface="Arial" panose="020B0604020202020204" pitchFamily="34" charset="0"/>
                <a:ea typeface="Calibri" panose="020F0502020204030204" pitchFamily="34" charset="0"/>
                <a:cs typeface="Arial" panose="020B0604020202020204" pitchFamily="34" charset="0"/>
              </a:rPr>
              <a:t>- A principal característica da cifose torácica (ou hipercifose torácica) é o abaulamento das costas provocado pelo aumento exagerado da curvatura posterior dessa parte da coluna</a:t>
            </a:r>
            <a:r>
              <a:rPr lang="pt-BR" i="1" dirty="0">
                <a:latin typeface="Arial" panose="020B0604020202020204" pitchFamily="34" charset="0"/>
                <a:ea typeface="Calibri" panose="020F0502020204030204" pitchFamily="34" charset="0"/>
                <a:cs typeface="Arial" panose="020B0604020202020204" pitchFamily="34" charset="0"/>
              </a:rPr>
              <a:t>.</a:t>
            </a:r>
            <a:endParaRPr lang="pt-BR"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O individuo que carrega em sua anatomia uma acentuação da cifose torácica, tem dificuldade de manter a coluna ereta, aumentando a sua “corcunda". A parte anterior do tórax perde espaço e fica fechada.</a:t>
            </a:r>
          </a:p>
          <a:p>
            <a:pPr marL="285750" indent="-285750">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Do ponto de vista energético, existe ali uma deficiência de sustentar o que se sente, fechamento do peito para receber e como consequência também doar (medo primário, expressão secundária a tristeza). </a:t>
            </a:r>
          </a:p>
          <a:p>
            <a:pPr marL="285750" indent="-285750">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 </a:t>
            </a:r>
            <a:r>
              <a:rPr lang="pt-BR" b="1" dirty="0">
                <a:latin typeface="Arial" panose="020B0604020202020204" pitchFamily="34" charset="0"/>
                <a:ea typeface="Calibri" panose="020F0502020204030204" pitchFamily="34" charset="0"/>
                <a:cs typeface="Arial" panose="020B0604020202020204" pitchFamily="34" charset="0"/>
              </a:rPr>
              <a:t>Peito escavado</a:t>
            </a:r>
            <a:r>
              <a:rPr lang="pt-BR" dirty="0">
                <a:latin typeface="Arial" panose="020B0604020202020204" pitchFamily="34" charset="0"/>
                <a:ea typeface="Calibri" panose="020F0502020204030204" pitchFamily="34" charset="0"/>
                <a:cs typeface="Arial" panose="020B0604020202020204" pitchFamily="34" charset="0"/>
              </a:rPr>
              <a:t>-conhecido cientificamente como pectus excavatum, é uma malformação congênita na qual o osso do esterno provoca uma depressão no centro do </a:t>
            </a:r>
            <a:r>
              <a:rPr lang="pt-BR" b="1" dirty="0">
                <a:latin typeface="Arial" panose="020B0604020202020204" pitchFamily="34" charset="0"/>
                <a:ea typeface="Calibri" panose="020F0502020204030204" pitchFamily="34" charset="0"/>
                <a:cs typeface="Arial" panose="020B0604020202020204" pitchFamily="34" charset="0"/>
              </a:rPr>
              <a:t>peito</a:t>
            </a:r>
            <a:r>
              <a:rPr lang="pt-BR" dirty="0">
                <a:latin typeface="Arial" panose="020B0604020202020204" pitchFamily="34" charset="0"/>
                <a:ea typeface="Calibri" panose="020F0502020204030204" pitchFamily="34" charset="0"/>
                <a:cs typeface="Arial" panose="020B0604020202020204" pitchFamily="34" charset="0"/>
              </a:rPr>
              <a:t>, na região entre as costelas, causando uma alteração da imagem corporal que, embora, não traga risco de vida pode dificultar o desenvolvimento da autoestima. </a:t>
            </a:r>
          </a:p>
        </p:txBody>
      </p:sp>
      <p:pic>
        <p:nvPicPr>
          <p:cNvPr id="3" name="Imagem 2">
            <a:extLst>
              <a:ext uri="{FF2B5EF4-FFF2-40B4-BE49-F238E27FC236}">
                <a16:creationId xmlns:a16="http://schemas.microsoft.com/office/drawing/2014/main" id="{CDD9F06D-EF3D-4329-8418-8E40D1D3160F}"/>
              </a:ext>
            </a:extLst>
          </p:cNvPr>
          <p:cNvPicPr>
            <a:picLocks noChangeAspect="1"/>
          </p:cNvPicPr>
          <p:nvPr/>
        </p:nvPicPr>
        <p:blipFill>
          <a:blip r:embed="rId2"/>
          <a:stretch>
            <a:fillRect/>
          </a:stretch>
        </p:blipFill>
        <p:spPr>
          <a:xfrm>
            <a:off x="0" y="4491391"/>
            <a:ext cx="2235988" cy="2396135"/>
          </a:xfrm>
          <a:prstGeom prst="rect">
            <a:avLst/>
          </a:prstGeom>
          <a:ln>
            <a:noFill/>
          </a:ln>
          <a:effectLst>
            <a:softEdge rad="112500"/>
          </a:effectLst>
        </p:spPr>
      </p:pic>
      <p:pic>
        <p:nvPicPr>
          <p:cNvPr id="4" name="Imagem 3" descr="Resultado de imagem para pectus excavatum">
            <a:extLst>
              <a:ext uri="{FF2B5EF4-FFF2-40B4-BE49-F238E27FC236}">
                <a16:creationId xmlns:a16="http://schemas.microsoft.com/office/drawing/2014/main" id="{04DDB04B-E66A-4D4F-B4E0-B2CC1DF2F6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587854" y="4356359"/>
            <a:ext cx="2604146" cy="2531167"/>
          </a:xfrm>
          <a:prstGeom prst="rect">
            <a:avLst/>
          </a:prstGeom>
          <a:ln>
            <a:noFill/>
          </a:ln>
          <a:effectLst>
            <a:softEdge rad="112500"/>
          </a:effectLst>
        </p:spPr>
      </p:pic>
    </p:spTree>
    <p:extLst>
      <p:ext uri="{BB962C8B-B14F-4D97-AF65-F5344CB8AC3E}">
        <p14:creationId xmlns:p14="http://schemas.microsoft.com/office/powerpoint/2010/main" val="2381370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D4CF8A4-9702-45D9-B65C-FE459328C988}"/>
              </a:ext>
            </a:extLst>
          </p:cNvPr>
          <p:cNvSpPr/>
          <p:nvPr/>
        </p:nvSpPr>
        <p:spPr>
          <a:xfrm>
            <a:off x="152399" y="384274"/>
            <a:ext cx="11887201" cy="3638625"/>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pt-BR" b="1" dirty="0">
                <a:latin typeface="Arial" panose="020B0604020202020204" pitchFamily="34" charset="0"/>
                <a:ea typeface="Calibri" panose="020F0502020204030204" pitchFamily="34" charset="0"/>
                <a:cs typeface="Arial" panose="020B0604020202020204" pitchFamily="34" charset="0"/>
              </a:rPr>
              <a:t>Escoliose lateral dorsal-</a:t>
            </a:r>
            <a:r>
              <a:rPr lang="pt-BR" dirty="0">
                <a:latin typeface="Arial" panose="020B0604020202020204" pitchFamily="34" charset="0"/>
                <a:ea typeface="Calibri" panose="020F0502020204030204" pitchFamily="34" charset="0"/>
                <a:cs typeface="Arial" panose="020B0604020202020204" pitchFamily="34" charset="0"/>
              </a:rPr>
              <a:t> É uma curvatura anormal da coluna para um dos lados do tronco, determinada pela rotação das vértebras.</a:t>
            </a:r>
          </a:p>
          <a:p>
            <a:pPr marL="285750" indent="-285750">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muitos casos relacionam-se ao “encurvar-se” diante de fatos que “não sei como”, ou “não posso mudar”, ou “sou forçado a aceitar, o que pode se estabelecer com a ambivalência e a própria falta de maturidade; posicionamento(dúvida), uma das expressões caracteriais do bloqueio torácico.</a:t>
            </a:r>
          </a:p>
          <a:p>
            <a:pPr marL="285750" indent="-285750">
              <a:lnSpc>
                <a:spcPct val="107000"/>
              </a:lnSpc>
              <a:spcAft>
                <a:spcPts val="800"/>
              </a:spcAft>
              <a:buFont typeface="Arial" panose="020B0604020202020204" pitchFamily="34" charset="0"/>
              <a:buChar char="•"/>
            </a:pPr>
            <a:endParaRPr lang="pt-BR"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pt-BR" b="1" dirty="0">
                <a:latin typeface="Arial" panose="020B0604020202020204" pitchFamily="34" charset="0"/>
                <a:ea typeface="Calibri" panose="020F0502020204030204" pitchFamily="34" charset="0"/>
                <a:cs typeface="Arial" panose="020B0604020202020204" pitchFamily="34" charset="0"/>
              </a:rPr>
              <a:t>Peito cariniforme:( peito de pombo):</a:t>
            </a:r>
            <a:r>
              <a:rPr lang="pt-BR" dirty="0">
                <a:latin typeface="Arial" panose="020B0604020202020204" pitchFamily="34" charset="0"/>
                <a:ea typeface="Calibri" panose="020F0502020204030204" pitchFamily="34" charset="0"/>
                <a:cs typeface="Arial" panose="020B0604020202020204" pitchFamily="34" charset="0"/>
              </a:rPr>
              <a:t> peito de pombo ocorre quando o osso esterno e costela se deformam, fazendo com que o peito se curve para fora, pode estar associado a alguma síndrome ou não (</a:t>
            </a:r>
            <a:r>
              <a:rPr lang="pt-BR" dirty="0" err="1">
                <a:latin typeface="Arial" panose="020B0604020202020204" pitchFamily="34" charset="0"/>
                <a:ea typeface="Calibri" panose="020F0502020204030204" pitchFamily="34" charset="0"/>
                <a:cs typeface="Arial" panose="020B0604020202020204" pitchFamily="34" charset="0"/>
              </a:rPr>
              <a:t>turner</a:t>
            </a:r>
            <a:r>
              <a:rPr lang="pt-BR" dirty="0">
                <a:latin typeface="Arial" panose="020B0604020202020204" pitchFamily="34" charset="0"/>
                <a:ea typeface="Calibri" panose="020F0502020204030204" pitchFamily="34" charset="0"/>
                <a:cs typeface="Arial" panose="020B0604020202020204" pitchFamily="34" charset="0"/>
              </a:rPr>
              <a:t>). Os indivíduos que apresentam essa formação, podem apresentar uma aparência “robusta’, passam uma expressão de “cheios de si". À nível fisiológico, há um excesso de inspiração e uma contração crônica do diafragma, esse preenchimento constante assegura uma falsa sensação de segurança e um medo de sentir-se vazio(expiração)</a:t>
            </a:r>
          </a:p>
        </p:txBody>
      </p:sp>
      <p:pic>
        <p:nvPicPr>
          <p:cNvPr id="3" name="Imagem 2">
            <a:extLst>
              <a:ext uri="{FF2B5EF4-FFF2-40B4-BE49-F238E27FC236}">
                <a16:creationId xmlns:a16="http://schemas.microsoft.com/office/drawing/2014/main" id="{F8F6FE63-5F89-4566-B9EE-373F4FF66EA1}"/>
              </a:ext>
            </a:extLst>
          </p:cNvPr>
          <p:cNvPicPr/>
          <p:nvPr/>
        </p:nvPicPr>
        <p:blipFill rotWithShape="1">
          <a:blip r:embed="rId2">
            <a:extLst>
              <a:ext uri="{28A0092B-C50C-407E-A947-70E740481C1C}">
                <a14:useLocalDpi xmlns:a14="http://schemas.microsoft.com/office/drawing/2010/main" val="0"/>
              </a:ext>
            </a:extLst>
          </a:blip>
          <a:srcRect l="3665" t="26546" r="47643" b="18951"/>
          <a:stretch/>
        </p:blipFill>
        <p:spPr bwMode="auto">
          <a:xfrm>
            <a:off x="279669" y="4208828"/>
            <a:ext cx="3152849" cy="2264898"/>
          </a:xfrm>
          <a:prstGeom prst="rect">
            <a:avLst/>
          </a:prstGeom>
          <a:ln>
            <a:noFill/>
          </a:ln>
          <a:effectLst>
            <a:outerShdw blurRad="50800" dist="38100" dir="2700000" algn="tl" rotWithShape="0">
              <a:prstClr val="black">
                <a:alpha val="40000"/>
              </a:prstClr>
            </a:outerShdw>
            <a:softEdge rad="112500"/>
          </a:effectLst>
          <a:extLst>
            <a:ext uri="{53640926-AAD7-44D8-BBD7-CCE9431645EC}">
              <a14:shadowObscured xmlns:a14="http://schemas.microsoft.com/office/drawing/2010/main"/>
            </a:ext>
          </a:extLst>
        </p:spPr>
      </p:pic>
      <p:pic>
        <p:nvPicPr>
          <p:cNvPr id="4" name="Imagem 3">
            <a:extLst>
              <a:ext uri="{FF2B5EF4-FFF2-40B4-BE49-F238E27FC236}">
                <a16:creationId xmlns:a16="http://schemas.microsoft.com/office/drawing/2014/main" id="{1E7B66DC-0294-4795-8E90-193C3AA8C288}"/>
              </a:ext>
            </a:extLst>
          </p:cNvPr>
          <p:cNvPicPr>
            <a:picLocks noChangeAspect="1"/>
          </p:cNvPicPr>
          <p:nvPr/>
        </p:nvPicPr>
        <p:blipFill>
          <a:blip r:embed="rId3"/>
          <a:stretch>
            <a:fillRect/>
          </a:stretch>
        </p:blipFill>
        <p:spPr>
          <a:xfrm>
            <a:off x="8370276" y="4208828"/>
            <a:ext cx="3277773" cy="2186415"/>
          </a:xfrm>
          <a:prstGeom prst="rect">
            <a:avLst/>
          </a:prstGeom>
          <a:ln>
            <a:noFill/>
          </a:ln>
          <a:effectLst>
            <a:softEdge rad="112500"/>
          </a:effectLst>
        </p:spPr>
      </p:pic>
    </p:spTree>
    <p:extLst>
      <p:ext uri="{BB962C8B-B14F-4D97-AF65-F5344CB8AC3E}">
        <p14:creationId xmlns:p14="http://schemas.microsoft.com/office/powerpoint/2010/main" val="1015776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3577C735-BB34-4B41-A5F8-C7FB25D3A9A7}"/>
              </a:ext>
            </a:extLst>
          </p:cNvPr>
          <p:cNvSpPr/>
          <p:nvPr/>
        </p:nvSpPr>
        <p:spPr>
          <a:xfrm>
            <a:off x="0" y="514323"/>
            <a:ext cx="12034837" cy="6125716"/>
          </a:xfrm>
          <a:prstGeom prst="rect">
            <a:avLst/>
          </a:prstGeom>
        </p:spPr>
        <p:txBody>
          <a:bodyPr wrap="square">
            <a:spAutoFit/>
          </a:bodyPr>
          <a:lstStyle/>
          <a:p>
            <a:pPr algn="ctr">
              <a:lnSpc>
                <a:spcPct val="107000"/>
              </a:lnSpc>
              <a:spcAft>
                <a:spcPts val="800"/>
              </a:spcAft>
            </a:pPr>
            <a:r>
              <a:rPr lang="pt-BR" sz="3600" dirty="0">
                <a:latin typeface="Arial" panose="020B0604020202020204" pitchFamily="34" charset="0"/>
                <a:ea typeface="Calibri" panose="020F0502020204030204" pitchFamily="34" charset="0"/>
                <a:cs typeface="Arial" panose="020B0604020202020204" pitchFamily="34" charset="0"/>
              </a:rPr>
              <a:t>Glândula Timo</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A timo pode ser considerada uma glândula, mas na verdade é um órgão linfático, localizada atrás do osso esterno, em frente a traqueia e seu aparecimento inicia-se desde o segundo mês da vida. É muito desenvolvida nos fetos e se atrofia relativamente na infância, aos poucos esse processo de atrofia termina aos três anos de idade.</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O peso da timo varia entre 6 a 12 gramas e pode atingir 60 gramas no caso de hipertrofia, nesses casos há o perigo de morte pela compressão da traquéia.</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A função principal da timo está ligada ao sistema linfático, serve de estágio aos linfócitos (glóbulos brancos-defesa), para que eles aprendam a diferenciar as moléculas que fazem parte do organismo, que devem ser respeitadas e de detectar das moléculas estranhas que são trazidas por vírus , por bactérias, que devem ser atacadas, o que conhecemos pela função do sistema imunológico, “separação do eu - não eu”. </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 Na infância ela produz células de memória que vão defender o nosso organismo para o resto da vida. </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Os linfócitos imaturos são produzidos na medula óssea e migram até a timo, onde amadurecem e transformam-se em linfócitos T. Da timo, eles entram na corrente sanguínea e chegam aos tecidos linfoides.</a:t>
            </a:r>
          </a:p>
          <a:p>
            <a:pPr marL="285750" indent="-285750" algn="just">
              <a:lnSpc>
                <a:spcPct val="107000"/>
              </a:lnSpc>
              <a:spcAft>
                <a:spcPts val="800"/>
              </a:spcAf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A timo só libera os linfócitos T após reconhecer que estes não irão reagir contra proteínas ou antígenos naturais do organismo. Assim, ela realiza uma seleção dos linfócitos T a serem liberados na corrente sanguínea.</a:t>
            </a:r>
          </a:p>
          <a:p>
            <a:pPr marL="285750" indent="-285750" algn="just">
              <a:buFont typeface="Arial" panose="020B0604020202020204" pitchFamily="34" charset="0"/>
              <a:buChar char="•"/>
            </a:pPr>
            <a:r>
              <a:rPr lang="pt-BR" dirty="0">
                <a:latin typeface="Arial" panose="020B0604020202020204" pitchFamily="34" charset="0"/>
                <a:ea typeface="Calibri" panose="020F0502020204030204" pitchFamily="34" charset="0"/>
                <a:cs typeface="Arial" panose="020B0604020202020204" pitchFamily="34" charset="0"/>
              </a:rPr>
              <a:t>Essa função do timo garante o correto funcionamento do sistema imunológico.</a:t>
            </a:r>
            <a:endParaRPr lang="pt-BR"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787911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5694</Words>
  <Application>Microsoft Office PowerPoint</Application>
  <PresentationFormat>Widescreen</PresentationFormat>
  <Paragraphs>168</Paragraphs>
  <Slides>40</Slides>
  <Notes>0</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40</vt:i4>
      </vt:variant>
    </vt:vector>
  </HeadingPairs>
  <TitlesOfParts>
    <vt:vector size="45" baseType="lpstr">
      <vt:lpstr>Arial</vt:lpstr>
      <vt:lpstr>Calibri</vt:lpstr>
      <vt:lpstr>Calibri Light</vt:lpstr>
      <vt:lpstr>Roboto</vt:lpstr>
      <vt:lpstr>Tema do Office</vt:lpstr>
      <vt:lpstr>SEGMENTO TORÁCICO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Ambivalência</vt:lpstr>
      <vt:lpstr>Ambivalência no bordeline</vt:lpstr>
      <vt:lpstr>Ambivalência no bordeline</vt:lpstr>
      <vt:lpstr>Ambivalência no psiconeurótico</vt:lpstr>
      <vt:lpstr>Por que a ambivalência é o medo de amar?</vt:lpstr>
      <vt:lpstr>Ambivalência </vt:lpstr>
      <vt:lpstr>Apresentação do PowerPoint</vt:lpstr>
      <vt:lpstr>Apresentação do PowerPoint</vt:lpstr>
      <vt:lpstr>Biopatias relacionadas com os órgãos e funções do quarto nível</vt:lpstr>
      <vt:lpstr>Angina e enfarte do miocárdio</vt:lpstr>
      <vt:lpstr>Angina</vt:lpstr>
      <vt:lpstr>Angina</vt:lpstr>
      <vt:lpstr>Enfarte</vt:lpstr>
      <vt:lpstr>Enfarte</vt:lpstr>
      <vt:lpstr>Enfarte</vt:lpstr>
      <vt:lpstr>Sexualidade e doenças coronárias </vt:lpstr>
      <vt:lpstr>Tuberculose</vt:lpstr>
      <vt:lpstr>Tuberculose</vt:lpstr>
      <vt:lpstr>Tuberculose</vt:lpstr>
      <vt:lpstr>Tuberculose </vt:lpstr>
      <vt:lpstr>Tuberculose</vt:lpstr>
      <vt:lpstr>Asma</vt:lpstr>
      <vt:lpstr>Apresentação do PowerPoint</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SEGMENTO TORÁCICO</dc:title>
  <dc:creator>Érika Creder</dc:creator>
  <cp:lastModifiedBy>Érika Creder</cp:lastModifiedBy>
  <cp:revision>6</cp:revision>
  <dcterms:created xsi:type="dcterms:W3CDTF">2019-09-11T20:24:28Z</dcterms:created>
  <dcterms:modified xsi:type="dcterms:W3CDTF">2019-11-26T15:59:28Z</dcterms:modified>
</cp:coreProperties>
</file>